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77" r:id="rId4"/>
    <p:sldId id="278" r:id="rId5"/>
    <p:sldId id="280" r:id="rId6"/>
    <p:sldId id="281" r:id="rId7"/>
    <p:sldId id="282" r:id="rId8"/>
    <p:sldId id="300" r:id="rId9"/>
    <p:sldId id="284" r:id="rId10"/>
    <p:sldId id="285" r:id="rId11"/>
    <p:sldId id="299" r:id="rId12"/>
    <p:sldId id="288" r:id="rId13"/>
    <p:sldId id="287" r:id="rId14"/>
    <p:sldId id="301" r:id="rId15"/>
    <p:sldId id="290" r:id="rId16"/>
    <p:sldId id="291" r:id="rId17"/>
    <p:sldId id="294" r:id="rId18"/>
    <p:sldId id="295" r:id="rId19"/>
    <p:sldId id="296" r:id="rId20"/>
    <p:sldId id="297" r:id="rId21"/>
    <p:sldId id="298" r:id="rId22"/>
    <p:sldId id="276" r:id="rId23"/>
  </p:sldIdLst>
  <p:sldSz cx="12192000" cy="6858000"/>
  <p:notesSz cx="6858000" cy="9144000"/>
  <p:embeddedFontLst>
    <p:embeddedFont>
      <p:font typeface="나눔바른고딕" pitchFamily="50" charset="-127"/>
      <p:regular r:id="rId24"/>
      <p:bold r:id="rId25"/>
    </p:embeddedFont>
    <p:embeddedFont>
      <p:font typeface="나눔스퀘어" pitchFamily="50" charset="-127"/>
      <p:regular r:id="rId26"/>
    </p:embeddedFont>
    <p:embeddedFont>
      <p:font typeface="맑은 고딕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3D3"/>
    <a:srgbClr val="424242"/>
    <a:srgbClr val="F5F5F5"/>
    <a:srgbClr val="D4D4D4"/>
    <a:srgbClr val="24276C"/>
    <a:srgbClr val="273693"/>
    <a:srgbClr val="DEDEDE"/>
    <a:srgbClr val="2B93E3"/>
    <a:srgbClr val="FFFFFF"/>
    <a:srgbClr val="100F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35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-276" y="-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92A7-47DD-4D73-BFA4-D89397F6DF2A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D809E-58F2-4A58-AF2E-6AFE2704BE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749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92A7-47DD-4D73-BFA4-D89397F6DF2A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D809E-58F2-4A58-AF2E-6AFE2704BE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496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92A7-47DD-4D73-BFA4-D89397F6DF2A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D809E-58F2-4A58-AF2E-6AFE2704BE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432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92A7-47DD-4D73-BFA4-D89397F6DF2A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D809E-58F2-4A58-AF2E-6AFE2704BE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743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92A7-47DD-4D73-BFA4-D89397F6DF2A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D809E-58F2-4A58-AF2E-6AFE2704BE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267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92A7-47DD-4D73-BFA4-D89397F6DF2A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D809E-58F2-4A58-AF2E-6AFE2704BE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763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92A7-47DD-4D73-BFA4-D89397F6DF2A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D809E-58F2-4A58-AF2E-6AFE2704BE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323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92A7-47DD-4D73-BFA4-D89397F6DF2A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D809E-58F2-4A58-AF2E-6AFE2704BE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315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92A7-47DD-4D73-BFA4-D89397F6DF2A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D809E-58F2-4A58-AF2E-6AFE2704BE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786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92A7-47DD-4D73-BFA4-D89397F6DF2A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D809E-58F2-4A58-AF2E-6AFE2704BE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345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92A7-47DD-4D73-BFA4-D89397F6DF2A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D809E-58F2-4A58-AF2E-6AFE2704BE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732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192A7-47DD-4D73-BFA4-D89397F6DF2A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D809E-58F2-4A58-AF2E-6AFE2704BE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04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평행 사변형 7"/>
          <p:cNvSpPr/>
          <p:nvPr/>
        </p:nvSpPr>
        <p:spPr>
          <a:xfrm>
            <a:off x="117848" y="1949497"/>
            <a:ext cx="4868751" cy="120698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3699" y="322456"/>
            <a:ext cx="984756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 err="1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빅데이터</a:t>
            </a:r>
            <a:r>
              <a:rPr lang="ko-KR" altLang="en-US" sz="4000" b="1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 분석 및 시각화를 통해 알아본</a:t>
            </a:r>
            <a:endParaRPr lang="en-US" altLang="ko-KR" sz="4000" b="1" dirty="0" smtClean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  <a:p>
            <a:r>
              <a:rPr lang="ko-KR" altLang="en-US" sz="4000" b="1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서울특별시 치안 증진을 위한 시설 위치 </a:t>
            </a:r>
            <a:r>
              <a:rPr lang="ko-KR" altLang="en-US" sz="4000" b="1" dirty="0" err="1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제안안</a:t>
            </a:r>
            <a:endParaRPr lang="ko-KR" altLang="en-US" sz="4000" b="1" dirty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58891" y="5653827"/>
            <a:ext cx="20249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 err="1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빅데이터</a:t>
            </a:r>
            <a:r>
              <a:rPr lang="ko-KR" altLang="en-US" sz="20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en-US" altLang="ko-KR" sz="20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2</a:t>
            </a:r>
            <a:r>
              <a:rPr lang="ko-KR" altLang="en-US" sz="20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차 </a:t>
            </a:r>
            <a:r>
              <a:rPr lang="en-US" altLang="ko-KR" sz="20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3</a:t>
            </a:r>
            <a:r>
              <a:rPr lang="ko-KR" altLang="en-US" sz="20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조</a:t>
            </a:r>
            <a:endParaRPr lang="en-US" altLang="ko-KR" sz="2000" dirty="0" smtClean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  <a:p>
            <a:pPr algn="r"/>
            <a:r>
              <a:rPr lang="ko-KR" altLang="en-US" sz="20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김민태</a:t>
            </a:r>
            <a:endParaRPr lang="en-US" altLang="ko-KR" sz="2000" dirty="0" smtClean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  <a:p>
            <a:pPr algn="r"/>
            <a:r>
              <a:rPr lang="ko-KR" altLang="en-US" sz="20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양수빈</a:t>
            </a:r>
            <a:endParaRPr lang="en-US" altLang="ko-KR" sz="2000" dirty="0" smtClean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4671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103"/>
            <a:ext cx="12192000" cy="432000"/>
          </a:xfrm>
          <a:prstGeom prst="rect">
            <a:avLst/>
          </a:prstGeom>
          <a:solidFill>
            <a:srgbClr val="009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0" y="583106"/>
            <a:ext cx="12192000" cy="0"/>
          </a:xfrm>
          <a:prstGeom prst="line">
            <a:avLst/>
          </a:prstGeom>
          <a:ln w="1270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0207343" y="583106"/>
            <a:ext cx="936000" cy="0"/>
          </a:xfrm>
          <a:prstGeom prst="line">
            <a:avLst/>
          </a:prstGeom>
          <a:ln w="38100">
            <a:solidFill>
              <a:srgbClr val="4242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38739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서론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404597" y="215585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본론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27496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결론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00229" y="839928"/>
            <a:ext cx="99553" cy="411467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82383" y="823220"/>
            <a:ext cx="446628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 dirty="0" smtClean="0">
                <a:solidFill>
                  <a:srgbClr val="0093D3"/>
                </a:solidFill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en-US" altLang="ko-KR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spc="-150" dirty="0" err="1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빅데이터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분석 </a:t>
            </a:r>
            <a:r>
              <a:rPr lang="en-US" altLang="ko-KR" sz="2000" spc="-150" dirty="0" smtClean="0">
                <a:solidFill>
                  <a:schemeClr val="accent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– </a:t>
            </a:r>
            <a:r>
              <a:rPr lang="ko-KR" altLang="en-US" sz="2000" spc="-150" dirty="0" smtClean="0">
                <a:solidFill>
                  <a:schemeClr val="accent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데이터 전처리 및 분석</a:t>
            </a:r>
            <a:endParaRPr lang="ko-KR" altLang="en-US" sz="2000" spc="-150" dirty="0">
              <a:solidFill>
                <a:schemeClr val="accent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00229" y="5573338"/>
            <a:ext cx="1054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범죄 발생 장소 중 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2~5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위에 해당하는 장소들이 어느 구에 많은 지 확인 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(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단독주택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유흥업소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상점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err="1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아파트순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)</a:t>
            </a:r>
            <a:endParaRPr lang="ko-KR" altLang="en-US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682" y="1315663"/>
            <a:ext cx="3413417" cy="424034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305" y="839928"/>
            <a:ext cx="3552067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64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103"/>
            <a:ext cx="12192000" cy="432000"/>
          </a:xfrm>
          <a:prstGeom prst="rect">
            <a:avLst/>
          </a:prstGeom>
          <a:solidFill>
            <a:srgbClr val="009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0" y="583106"/>
            <a:ext cx="12192000" cy="0"/>
          </a:xfrm>
          <a:prstGeom prst="line">
            <a:avLst/>
          </a:prstGeom>
          <a:ln w="1270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0207343" y="583106"/>
            <a:ext cx="936000" cy="0"/>
          </a:xfrm>
          <a:prstGeom prst="line">
            <a:avLst/>
          </a:prstGeom>
          <a:ln w="38100">
            <a:solidFill>
              <a:srgbClr val="4242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38739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서론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404597" y="215585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본론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27496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결론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00229" y="839928"/>
            <a:ext cx="99553" cy="411467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82383" y="823220"/>
            <a:ext cx="446628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 dirty="0" smtClean="0">
                <a:solidFill>
                  <a:srgbClr val="0093D3"/>
                </a:solidFill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en-US" altLang="ko-KR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spc="-150" dirty="0" err="1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빅데이터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분석 </a:t>
            </a:r>
            <a:r>
              <a:rPr lang="en-US" altLang="ko-KR" sz="2000" spc="-150" dirty="0" smtClean="0">
                <a:solidFill>
                  <a:schemeClr val="accent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– </a:t>
            </a:r>
            <a:r>
              <a:rPr lang="ko-KR" altLang="en-US" sz="2000" spc="-150" dirty="0" smtClean="0">
                <a:solidFill>
                  <a:schemeClr val="accent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데이터 전처리 및 분석</a:t>
            </a:r>
            <a:endParaRPr lang="ko-KR" altLang="en-US" sz="2000" spc="-150" dirty="0">
              <a:solidFill>
                <a:schemeClr val="accent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00229" y="5573338"/>
            <a:ext cx="1054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범죄 발생 장소 중 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2~5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위에 해당하는 장소들이 어느 구에 많은 지 확인 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(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단독주택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유흥업소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상점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err="1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아파트순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)</a:t>
            </a:r>
            <a:endParaRPr lang="ko-KR" altLang="en-US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83" y="1275207"/>
            <a:ext cx="3100705" cy="42981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095" y="1315662"/>
            <a:ext cx="3524250" cy="33242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638" y="1275207"/>
            <a:ext cx="5177517" cy="375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8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103"/>
            <a:ext cx="12192000" cy="432000"/>
          </a:xfrm>
          <a:prstGeom prst="rect">
            <a:avLst/>
          </a:prstGeom>
          <a:solidFill>
            <a:srgbClr val="009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0" y="583106"/>
            <a:ext cx="12192000" cy="0"/>
          </a:xfrm>
          <a:prstGeom prst="line">
            <a:avLst/>
          </a:prstGeom>
          <a:ln w="1270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0207343" y="583106"/>
            <a:ext cx="936000" cy="0"/>
          </a:xfrm>
          <a:prstGeom prst="line">
            <a:avLst/>
          </a:prstGeom>
          <a:ln w="38100">
            <a:solidFill>
              <a:srgbClr val="4242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38739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서론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404597" y="215585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본론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27496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결론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00229" y="839928"/>
            <a:ext cx="99553" cy="411467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82383" y="823220"/>
            <a:ext cx="13484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 dirty="0" smtClean="0">
                <a:solidFill>
                  <a:srgbClr val="0093D3"/>
                </a:solidFill>
                <a:latin typeface="나눔바른고딕" pitchFamily="50" charset="-127"/>
                <a:ea typeface="나눔바른고딕" pitchFamily="50" charset="-127"/>
              </a:rPr>
              <a:t>03</a:t>
            </a:r>
            <a:r>
              <a:rPr lang="en-US" altLang="ko-KR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시각화</a:t>
            </a:r>
            <a:endParaRPr lang="ko-KR" altLang="en-US" sz="2000" spc="-150" dirty="0">
              <a:solidFill>
                <a:schemeClr val="accent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00229" y="5573338"/>
            <a:ext cx="1054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범죄 발생 건수는 강남구에 두드러지게 많았고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그 뒤를 영등포구가 이었다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.</a:t>
            </a:r>
            <a:endParaRPr lang="ko-KR" altLang="en-US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030" y="1535607"/>
            <a:ext cx="4640053" cy="34650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83" y="1535607"/>
            <a:ext cx="4640054" cy="346501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900229" y="5233794"/>
            <a:ext cx="1054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인구는 송파구와 강서구에 특히 많았다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.</a:t>
            </a:r>
            <a:endParaRPr lang="ko-KR" altLang="en-US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28" name="관악 TXT">
            <a:extLst>
              <a:ext uri="{FF2B5EF4-FFF2-40B4-BE49-F238E27FC236}">
                <a16:creationId xmlns:a16="http://schemas.microsoft.com/office/drawing/2014/main" xmlns="" id="{8944DCBD-BD9A-4302-86A9-F6FC823E0F26}"/>
              </a:ext>
            </a:extLst>
          </p:cNvPr>
          <p:cNvSpPr txBox="1"/>
          <p:nvPr/>
        </p:nvSpPr>
        <p:spPr>
          <a:xfrm>
            <a:off x="2768147" y="4366465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관악</a:t>
            </a:r>
          </a:p>
        </p:txBody>
      </p:sp>
      <p:sp>
        <p:nvSpPr>
          <p:cNvPr id="26" name="강서 TXT">
            <a:extLst>
              <a:ext uri="{FF2B5EF4-FFF2-40B4-BE49-F238E27FC236}">
                <a16:creationId xmlns:a16="http://schemas.microsoft.com/office/drawing/2014/main" xmlns="" id="{9D0A361F-0701-47A8-8571-F0A2B5079D5E}"/>
              </a:ext>
            </a:extLst>
          </p:cNvPr>
          <p:cNvSpPr txBox="1"/>
          <p:nvPr/>
        </p:nvSpPr>
        <p:spPr>
          <a:xfrm>
            <a:off x="1617748" y="3129616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강서</a:t>
            </a:r>
          </a:p>
        </p:txBody>
      </p:sp>
      <p:sp>
        <p:nvSpPr>
          <p:cNvPr id="49" name="은평 TXT">
            <a:extLst>
              <a:ext uri="{FF2B5EF4-FFF2-40B4-BE49-F238E27FC236}">
                <a16:creationId xmlns:a16="http://schemas.microsoft.com/office/drawing/2014/main" xmlns="" id="{3B8EDA66-B28C-49ED-81C3-37936B1B4643}"/>
              </a:ext>
            </a:extLst>
          </p:cNvPr>
          <p:cNvSpPr txBox="1"/>
          <p:nvPr/>
        </p:nvSpPr>
        <p:spPr>
          <a:xfrm>
            <a:off x="2660347" y="2540506"/>
            <a:ext cx="349450" cy="212136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은평</a:t>
            </a:r>
          </a:p>
        </p:txBody>
      </p:sp>
      <p:sp>
        <p:nvSpPr>
          <p:cNvPr id="65" name="송파 TXT">
            <a:extLst>
              <a:ext uri="{FF2B5EF4-FFF2-40B4-BE49-F238E27FC236}">
                <a16:creationId xmlns:a16="http://schemas.microsoft.com/office/drawing/2014/main" xmlns="" id="{2E0C15BD-F7FF-4DA1-A17C-1BA4CB4D8451}"/>
              </a:ext>
            </a:extLst>
          </p:cNvPr>
          <p:cNvSpPr txBox="1"/>
          <p:nvPr/>
        </p:nvSpPr>
        <p:spPr>
          <a:xfrm>
            <a:off x="4375383" y="3845685"/>
            <a:ext cx="425116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송파</a:t>
            </a:r>
          </a:p>
        </p:txBody>
      </p:sp>
      <p:sp>
        <p:nvSpPr>
          <p:cNvPr id="63" name="강남 TXT">
            <a:extLst>
              <a:ext uri="{FF2B5EF4-FFF2-40B4-BE49-F238E27FC236}">
                <a16:creationId xmlns:a16="http://schemas.microsoft.com/office/drawing/2014/main" xmlns="" id="{5EDB2961-DA0E-45B5-8E14-8B3F860D7394}"/>
              </a:ext>
            </a:extLst>
          </p:cNvPr>
          <p:cNvSpPr txBox="1"/>
          <p:nvPr/>
        </p:nvSpPr>
        <p:spPr>
          <a:xfrm>
            <a:off x="3830692" y="3977326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강남</a:t>
            </a:r>
          </a:p>
        </p:txBody>
      </p:sp>
      <p:sp>
        <p:nvSpPr>
          <p:cNvPr id="84" name="성북 TXT">
            <a:extLst>
              <a:ext uri="{FF2B5EF4-FFF2-40B4-BE49-F238E27FC236}">
                <a16:creationId xmlns:a16="http://schemas.microsoft.com/office/drawing/2014/main" xmlns="" id="{BF74800C-5F86-48A8-9704-8C9B0228F2CD}"/>
              </a:ext>
            </a:extLst>
          </p:cNvPr>
          <p:cNvSpPr txBox="1"/>
          <p:nvPr/>
        </p:nvSpPr>
        <p:spPr>
          <a:xfrm>
            <a:off x="3455179" y="2748063"/>
            <a:ext cx="453970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성북</a:t>
            </a:r>
          </a:p>
        </p:txBody>
      </p:sp>
      <p:sp>
        <p:nvSpPr>
          <p:cNvPr id="78" name="노원 TXT">
            <a:extLst>
              <a:ext uri="{FF2B5EF4-FFF2-40B4-BE49-F238E27FC236}">
                <a16:creationId xmlns:a16="http://schemas.microsoft.com/office/drawing/2014/main" xmlns="" id="{BF3C315B-B1A4-4B72-93F1-E2067BF1F0E4}"/>
              </a:ext>
            </a:extLst>
          </p:cNvPr>
          <p:cNvSpPr txBox="1"/>
          <p:nvPr/>
        </p:nvSpPr>
        <p:spPr>
          <a:xfrm>
            <a:off x="4057676" y="2181168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노원</a:t>
            </a:r>
          </a:p>
        </p:txBody>
      </p:sp>
      <p:sp>
        <p:nvSpPr>
          <p:cNvPr id="103" name="강남 TXT">
            <a:extLst>
              <a:ext uri="{FF2B5EF4-FFF2-40B4-BE49-F238E27FC236}">
                <a16:creationId xmlns:a16="http://schemas.microsoft.com/office/drawing/2014/main" xmlns="" id="{5EDB2961-DA0E-45B5-8E14-8B3F860D7394}"/>
              </a:ext>
            </a:extLst>
          </p:cNvPr>
          <p:cNvSpPr txBox="1"/>
          <p:nvPr/>
        </p:nvSpPr>
        <p:spPr>
          <a:xfrm>
            <a:off x="9192471" y="4006475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강남</a:t>
            </a:r>
          </a:p>
        </p:txBody>
      </p:sp>
      <p:sp>
        <p:nvSpPr>
          <p:cNvPr id="104" name="송파 TXT">
            <a:extLst>
              <a:ext uri="{FF2B5EF4-FFF2-40B4-BE49-F238E27FC236}">
                <a16:creationId xmlns:a16="http://schemas.microsoft.com/office/drawing/2014/main" xmlns="" id="{2E0C15BD-F7FF-4DA1-A17C-1BA4CB4D8451}"/>
              </a:ext>
            </a:extLst>
          </p:cNvPr>
          <p:cNvSpPr txBox="1"/>
          <p:nvPr/>
        </p:nvSpPr>
        <p:spPr>
          <a:xfrm>
            <a:off x="9782227" y="3838826"/>
            <a:ext cx="425116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송파</a:t>
            </a:r>
          </a:p>
        </p:txBody>
      </p:sp>
      <p:sp>
        <p:nvSpPr>
          <p:cNvPr id="105" name="관악 TXT">
            <a:extLst>
              <a:ext uri="{FF2B5EF4-FFF2-40B4-BE49-F238E27FC236}">
                <a16:creationId xmlns:a16="http://schemas.microsoft.com/office/drawing/2014/main" xmlns="" id="{8944DCBD-BD9A-4302-86A9-F6FC823E0F26}"/>
              </a:ext>
            </a:extLst>
          </p:cNvPr>
          <p:cNvSpPr txBox="1"/>
          <p:nvPr/>
        </p:nvSpPr>
        <p:spPr>
          <a:xfrm>
            <a:off x="8130722" y="4366465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관악</a:t>
            </a:r>
          </a:p>
        </p:txBody>
      </p:sp>
      <p:sp>
        <p:nvSpPr>
          <p:cNvPr id="106" name="영등포 TXT">
            <a:extLst>
              <a:ext uri="{FF2B5EF4-FFF2-40B4-BE49-F238E27FC236}">
                <a16:creationId xmlns:a16="http://schemas.microsoft.com/office/drawing/2014/main" xmlns="" id="{C8BE174A-8DE2-489B-BDEE-BB744B53677F}"/>
              </a:ext>
            </a:extLst>
          </p:cNvPr>
          <p:cNvSpPr txBox="1"/>
          <p:nvPr/>
        </p:nvSpPr>
        <p:spPr>
          <a:xfrm>
            <a:off x="7731542" y="3680297"/>
            <a:ext cx="530915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영등포</a:t>
            </a:r>
          </a:p>
        </p:txBody>
      </p:sp>
      <p:sp>
        <p:nvSpPr>
          <p:cNvPr id="107" name="구로 TXT">
            <a:extLst>
              <a:ext uri="{FF2B5EF4-FFF2-40B4-BE49-F238E27FC236}">
                <a16:creationId xmlns:a16="http://schemas.microsoft.com/office/drawing/2014/main" xmlns="" id="{720E77C5-3265-48CB-96AC-0E9DE539A46A}"/>
              </a:ext>
            </a:extLst>
          </p:cNvPr>
          <p:cNvSpPr txBox="1"/>
          <p:nvPr/>
        </p:nvSpPr>
        <p:spPr>
          <a:xfrm>
            <a:off x="7115645" y="4006475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구로</a:t>
            </a:r>
          </a:p>
        </p:txBody>
      </p:sp>
      <p:sp>
        <p:nvSpPr>
          <p:cNvPr id="108" name="강서 TXT">
            <a:extLst>
              <a:ext uri="{FF2B5EF4-FFF2-40B4-BE49-F238E27FC236}">
                <a16:creationId xmlns:a16="http://schemas.microsoft.com/office/drawing/2014/main" xmlns="" id="{9D0A361F-0701-47A8-8571-F0A2B5079D5E}"/>
              </a:ext>
            </a:extLst>
          </p:cNvPr>
          <p:cNvSpPr txBox="1"/>
          <p:nvPr/>
        </p:nvSpPr>
        <p:spPr>
          <a:xfrm>
            <a:off x="6964859" y="3115982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강서</a:t>
            </a:r>
          </a:p>
        </p:txBody>
      </p:sp>
      <p:sp>
        <p:nvSpPr>
          <p:cNvPr id="109" name="마포 TXT">
            <a:extLst>
              <a:ext uri="{FF2B5EF4-FFF2-40B4-BE49-F238E27FC236}">
                <a16:creationId xmlns:a16="http://schemas.microsoft.com/office/drawing/2014/main" xmlns="" id="{2DC9E6E2-FD21-496A-9277-40106EFCA880}"/>
              </a:ext>
            </a:extLst>
          </p:cNvPr>
          <p:cNvSpPr txBox="1"/>
          <p:nvPr/>
        </p:nvSpPr>
        <p:spPr>
          <a:xfrm>
            <a:off x="7765641" y="3254480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마포</a:t>
            </a:r>
          </a:p>
        </p:txBody>
      </p:sp>
    </p:spTree>
    <p:extLst>
      <p:ext uri="{BB962C8B-B14F-4D97-AF65-F5344CB8AC3E}">
        <p14:creationId xmlns:p14="http://schemas.microsoft.com/office/powerpoint/2010/main" val="2349569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103"/>
            <a:ext cx="12192000" cy="432000"/>
          </a:xfrm>
          <a:prstGeom prst="rect">
            <a:avLst/>
          </a:prstGeom>
          <a:solidFill>
            <a:srgbClr val="009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0" y="583106"/>
            <a:ext cx="12192000" cy="0"/>
          </a:xfrm>
          <a:prstGeom prst="line">
            <a:avLst/>
          </a:prstGeom>
          <a:ln w="1270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0207343" y="583106"/>
            <a:ext cx="936000" cy="0"/>
          </a:xfrm>
          <a:prstGeom prst="line">
            <a:avLst/>
          </a:prstGeom>
          <a:ln w="38100">
            <a:solidFill>
              <a:srgbClr val="4242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38739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서론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404597" y="215585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본론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27496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결론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00229" y="839928"/>
            <a:ext cx="99553" cy="411467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82383" y="823220"/>
            <a:ext cx="13484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 dirty="0" smtClean="0">
                <a:solidFill>
                  <a:srgbClr val="0093D3"/>
                </a:solidFill>
                <a:latin typeface="나눔바른고딕" pitchFamily="50" charset="-127"/>
                <a:ea typeface="나눔바른고딕" pitchFamily="50" charset="-127"/>
              </a:rPr>
              <a:t>03</a:t>
            </a:r>
            <a:r>
              <a:rPr lang="en-US" altLang="ko-KR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시각화</a:t>
            </a:r>
            <a:endParaRPr lang="ko-KR" altLang="en-US" sz="2000" spc="-150" dirty="0">
              <a:solidFill>
                <a:schemeClr val="accent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00229" y="5573338"/>
            <a:ext cx="1054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하지만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결론적으로 </a:t>
            </a:r>
            <a:r>
              <a:rPr lang="ko-KR" altLang="en-US" dirty="0" err="1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범죄율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(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인구대비 범죄 발생 건수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)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이 가장 높은 구는 중구와 종로구였다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.</a:t>
            </a:r>
            <a:endParaRPr lang="ko-KR" altLang="en-US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691" y="1391863"/>
            <a:ext cx="5065684" cy="3782863"/>
          </a:xfrm>
          <a:prstGeom prst="rect">
            <a:avLst/>
          </a:prstGeom>
        </p:spPr>
      </p:pic>
      <p:sp>
        <p:nvSpPr>
          <p:cNvPr id="15" name="중구 TXT">
            <a:extLst>
              <a:ext uri="{FF2B5EF4-FFF2-40B4-BE49-F238E27FC236}">
                <a16:creationId xmlns:a16="http://schemas.microsoft.com/office/drawing/2014/main" xmlns="" id="{03F77CD8-236D-4DC2-947C-48084F6D8FB8}"/>
              </a:ext>
            </a:extLst>
          </p:cNvPr>
          <p:cNvSpPr txBox="1"/>
          <p:nvPr/>
        </p:nvSpPr>
        <p:spPr>
          <a:xfrm>
            <a:off x="5642029" y="3273753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중구</a:t>
            </a:r>
          </a:p>
        </p:txBody>
      </p:sp>
      <p:sp>
        <p:nvSpPr>
          <p:cNvPr id="16" name="종로 TXT">
            <a:extLst>
              <a:ext uri="{FF2B5EF4-FFF2-40B4-BE49-F238E27FC236}">
                <a16:creationId xmlns:a16="http://schemas.microsoft.com/office/drawing/2014/main" xmlns="" id="{84243983-C009-4908-A84F-207A709C6449}"/>
              </a:ext>
            </a:extLst>
          </p:cNvPr>
          <p:cNvSpPr txBox="1"/>
          <p:nvPr/>
        </p:nvSpPr>
        <p:spPr>
          <a:xfrm>
            <a:off x="5465897" y="2883206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종로</a:t>
            </a:r>
          </a:p>
        </p:txBody>
      </p:sp>
      <p:sp>
        <p:nvSpPr>
          <p:cNvPr id="19" name="영등포 TXT">
            <a:extLst>
              <a:ext uri="{FF2B5EF4-FFF2-40B4-BE49-F238E27FC236}">
                <a16:creationId xmlns:a16="http://schemas.microsoft.com/office/drawing/2014/main" xmlns="" id="{C8BE174A-8DE2-489B-BDEE-BB744B53677F}"/>
              </a:ext>
            </a:extLst>
          </p:cNvPr>
          <p:cNvSpPr txBox="1"/>
          <p:nvPr/>
        </p:nvSpPr>
        <p:spPr>
          <a:xfrm>
            <a:off x="4710789" y="3670849"/>
            <a:ext cx="530915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영등포</a:t>
            </a:r>
          </a:p>
        </p:txBody>
      </p:sp>
      <p:sp>
        <p:nvSpPr>
          <p:cNvPr id="20" name="용산 TXT">
            <a:extLst>
              <a:ext uri="{FF2B5EF4-FFF2-40B4-BE49-F238E27FC236}">
                <a16:creationId xmlns:a16="http://schemas.microsoft.com/office/drawing/2014/main" xmlns="" id="{C05A3A90-F426-4BAF-8A48-F73320B7FFD9}"/>
              </a:ext>
            </a:extLst>
          </p:cNvPr>
          <p:cNvSpPr txBox="1"/>
          <p:nvPr/>
        </p:nvSpPr>
        <p:spPr>
          <a:xfrm>
            <a:off x="5465897" y="3655523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용산</a:t>
            </a:r>
          </a:p>
        </p:txBody>
      </p:sp>
    </p:spTree>
    <p:extLst>
      <p:ext uri="{BB962C8B-B14F-4D97-AF65-F5344CB8AC3E}">
        <p14:creationId xmlns:p14="http://schemas.microsoft.com/office/powerpoint/2010/main" val="2921991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ezen\Desktop\PPT 제작 중간 세이브\서울특별시 인구 대비 시설 설치 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1082657"/>
            <a:ext cx="5770978" cy="424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6442103"/>
            <a:ext cx="12192000" cy="432000"/>
          </a:xfrm>
          <a:prstGeom prst="rect">
            <a:avLst/>
          </a:prstGeom>
          <a:solidFill>
            <a:srgbClr val="009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0" y="583106"/>
            <a:ext cx="12192000" cy="0"/>
          </a:xfrm>
          <a:prstGeom prst="line">
            <a:avLst/>
          </a:prstGeom>
          <a:ln w="1270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0207343" y="583106"/>
            <a:ext cx="936000" cy="0"/>
          </a:xfrm>
          <a:prstGeom prst="line">
            <a:avLst/>
          </a:prstGeom>
          <a:ln w="38100">
            <a:solidFill>
              <a:srgbClr val="4242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38739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서론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404597" y="215585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본론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27496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결론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00229" y="839928"/>
            <a:ext cx="99553" cy="411467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82383" y="823220"/>
            <a:ext cx="13484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 dirty="0" smtClean="0">
                <a:solidFill>
                  <a:srgbClr val="0093D3"/>
                </a:solidFill>
                <a:latin typeface="나눔바른고딕" pitchFamily="50" charset="-127"/>
                <a:ea typeface="나눔바른고딕" pitchFamily="50" charset="-127"/>
              </a:rPr>
              <a:t>03</a:t>
            </a:r>
            <a:r>
              <a:rPr lang="en-US" altLang="ko-KR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시각화</a:t>
            </a:r>
            <a:endParaRPr lang="ko-KR" altLang="en-US" sz="2000" spc="-150" dirty="0">
              <a:solidFill>
                <a:schemeClr val="accent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16839" y="5758004"/>
            <a:ext cx="1054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도봉구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광진구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송파구 역시 담당 인구수가 꽤 많았다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.</a:t>
            </a:r>
            <a:endParaRPr lang="ko-KR" altLang="en-US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00229" y="5393241"/>
            <a:ext cx="1054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서울시 경찰서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지구대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파출소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치안센터 등 치안시설 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1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개당 맡는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인구수는 강서구가 가장 많았다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.</a:t>
            </a:r>
            <a:endParaRPr lang="ko-KR" altLang="en-US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pic>
        <p:nvPicPr>
          <p:cNvPr id="13" name="Picture 5" descr="C:\Users\ezen\Desktop\PPT 제작 중간 세이브\서울시 각 구별 지구대 설치 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43" y="1404077"/>
            <a:ext cx="5977357" cy="182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C:\Users\ezen\Desktop\PPT 제작 중간 세이브\서울시 각 구별 인구 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3288954"/>
            <a:ext cx="6047435" cy="183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963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103"/>
            <a:ext cx="12192000" cy="432000"/>
          </a:xfrm>
          <a:prstGeom prst="rect">
            <a:avLst/>
          </a:prstGeom>
          <a:solidFill>
            <a:srgbClr val="009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0" y="583106"/>
            <a:ext cx="12192000" cy="0"/>
          </a:xfrm>
          <a:prstGeom prst="line">
            <a:avLst/>
          </a:prstGeom>
          <a:ln w="1270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0207343" y="583106"/>
            <a:ext cx="936000" cy="0"/>
          </a:xfrm>
          <a:prstGeom prst="line">
            <a:avLst/>
          </a:prstGeom>
          <a:ln w="38100">
            <a:solidFill>
              <a:srgbClr val="4242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38739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서론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404597" y="215585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본론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27496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결론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00229" y="839928"/>
            <a:ext cx="99553" cy="411467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82383" y="823220"/>
            <a:ext cx="13484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 dirty="0" smtClean="0">
                <a:solidFill>
                  <a:srgbClr val="0093D3"/>
                </a:solidFill>
                <a:latin typeface="나눔바른고딕" pitchFamily="50" charset="-127"/>
                <a:ea typeface="나눔바른고딕" pitchFamily="50" charset="-127"/>
              </a:rPr>
              <a:t>03</a:t>
            </a:r>
            <a:r>
              <a:rPr lang="en-US" altLang="ko-KR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시각화</a:t>
            </a:r>
            <a:endParaRPr lang="ko-KR" altLang="en-US" sz="2000" spc="-150" dirty="0">
              <a:solidFill>
                <a:schemeClr val="accent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00229" y="5573338"/>
            <a:ext cx="105488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범죄 발생 장소는 노상과 기타가 가장 많았으나 특정 지을 수 없어 두 항목을 제외하고 다시 발생장소를 분석</a:t>
            </a:r>
            <a:endParaRPr lang="en-US" altLang="ko-KR" dirty="0" smtClean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단독주택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유흥접객업소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상점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아파트 연립다세대 순으로 나타났다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.</a:t>
            </a:r>
            <a:endParaRPr lang="ko-KR" altLang="en-US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5" t="9312" r="16912" b="16825"/>
          <a:stretch/>
        </p:blipFill>
        <p:spPr>
          <a:xfrm>
            <a:off x="6174639" y="685798"/>
            <a:ext cx="4894944" cy="460104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3" t="7056" r="8856" b="1040"/>
          <a:stretch/>
        </p:blipFill>
        <p:spPr>
          <a:xfrm>
            <a:off x="999782" y="1251395"/>
            <a:ext cx="4800943" cy="436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73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103"/>
            <a:ext cx="12192000" cy="432000"/>
          </a:xfrm>
          <a:prstGeom prst="rect">
            <a:avLst/>
          </a:prstGeom>
          <a:solidFill>
            <a:srgbClr val="009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0" y="583106"/>
            <a:ext cx="12192000" cy="0"/>
          </a:xfrm>
          <a:prstGeom prst="line">
            <a:avLst/>
          </a:prstGeom>
          <a:ln w="1270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0207343" y="583106"/>
            <a:ext cx="936000" cy="0"/>
          </a:xfrm>
          <a:prstGeom prst="line">
            <a:avLst/>
          </a:prstGeom>
          <a:ln w="38100">
            <a:solidFill>
              <a:srgbClr val="4242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38739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서론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404597" y="215585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본론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27496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결론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00229" y="839928"/>
            <a:ext cx="99553" cy="411467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82383" y="823220"/>
            <a:ext cx="13484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 dirty="0" smtClean="0">
                <a:solidFill>
                  <a:srgbClr val="0093D3"/>
                </a:solidFill>
                <a:latin typeface="나눔바른고딕" pitchFamily="50" charset="-127"/>
                <a:ea typeface="나눔바른고딕" pitchFamily="50" charset="-127"/>
              </a:rPr>
              <a:t>03</a:t>
            </a:r>
            <a:r>
              <a:rPr lang="en-US" altLang="ko-KR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시각화</a:t>
            </a:r>
            <a:endParaRPr lang="ko-KR" altLang="en-US" sz="2000" spc="-150" dirty="0">
              <a:solidFill>
                <a:schemeClr val="accent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00229" y="5420886"/>
            <a:ext cx="1054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서울시에서 단독 주택이 가장 밀집되어 있는 구는 성북구와 관악구였고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중랑구와 동대문구가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각각 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3, 4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위였다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.</a:t>
            </a:r>
            <a:endParaRPr lang="ko-KR" altLang="en-US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00" y="1251395"/>
            <a:ext cx="5105400" cy="3814379"/>
          </a:xfrm>
          <a:prstGeom prst="rect">
            <a:avLst/>
          </a:prstGeom>
        </p:spPr>
      </p:pic>
      <p:sp>
        <p:nvSpPr>
          <p:cNvPr id="13" name="성북 TXT">
            <a:extLst>
              <a:ext uri="{FF2B5EF4-FFF2-40B4-BE49-F238E27FC236}">
                <a16:creationId xmlns:a16="http://schemas.microsoft.com/office/drawing/2014/main" xmlns="" id="{BF74800C-5F86-48A8-9704-8C9B0228F2CD}"/>
              </a:ext>
            </a:extLst>
          </p:cNvPr>
          <p:cNvSpPr txBox="1"/>
          <p:nvPr/>
        </p:nvSpPr>
        <p:spPr>
          <a:xfrm>
            <a:off x="6174639" y="2522175"/>
            <a:ext cx="453970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성북</a:t>
            </a:r>
          </a:p>
        </p:txBody>
      </p:sp>
      <p:sp>
        <p:nvSpPr>
          <p:cNvPr id="15" name="관악 TXT">
            <a:extLst>
              <a:ext uri="{FF2B5EF4-FFF2-40B4-BE49-F238E27FC236}">
                <a16:creationId xmlns:a16="http://schemas.microsoft.com/office/drawing/2014/main" xmlns="" id="{8944DCBD-BD9A-4302-86A9-F6FC823E0F26}"/>
              </a:ext>
            </a:extLst>
          </p:cNvPr>
          <p:cNvSpPr txBox="1"/>
          <p:nvPr/>
        </p:nvSpPr>
        <p:spPr>
          <a:xfrm>
            <a:off x="5392109" y="4353993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관악</a:t>
            </a:r>
          </a:p>
        </p:txBody>
      </p:sp>
      <p:sp>
        <p:nvSpPr>
          <p:cNvPr id="16" name="동대문 TXT">
            <a:extLst>
              <a:ext uri="{FF2B5EF4-FFF2-40B4-BE49-F238E27FC236}">
                <a16:creationId xmlns:a16="http://schemas.microsoft.com/office/drawing/2014/main" xmlns="" id="{A6B3233E-D14B-478D-934C-E8C254BB2990}"/>
              </a:ext>
            </a:extLst>
          </p:cNvPr>
          <p:cNvSpPr txBox="1"/>
          <p:nvPr/>
        </p:nvSpPr>
        <p:spPr>
          <a:xfrm>
            <a:off x="6468299" y="2799174"/>
            <a:ext cx="588624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동대문</a:t>
            </a:r>
          </a:p>
        </p:txBody>
      </p:sp>
      <p:sp>
        <p:nvSpPr>
          <p:cNvPr id="17" name="중랑 TXT">
            <a:extLst>
              <a:ext uri="{FF2B5EF4-FFF2-40B4-BE49-F238E27FC236}">
                <a16:creationId xmlns:a16="http://schemas.microsoft.com/office/drawing/2014/main" xmlns="" id="{300EFACB-D112-48EC-9B60-0862B1615FB4}"/>
              </a:ext>
            </a:extLst>
          </p:cNvPr>
          <p:cNvSpPr txBox="1"/>
          <p:nvPr/>
        </p:nvSpPr>
        <p:spPr>
          <a:xfrm>
            <a:off x="6952148" y="2644823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중랑</a:t>
            </a:r>
            <a:endParaRPr lang="ko-KR" altLang="en-US" sz="12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19582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103"/>
            <a:ext cx="12192000" cy="432000"/>
          </a:xfrm>
          <a:prstGeom prst="rect">
            <a:avLst/>
          </a:prstGeom>
          <a:solidFill>
            <a:srgbClr val="009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0" y="583106"/>
            <a:ext cx="12192000" cy="0"/>
          </a:xfrm>
          <a:prstGeom prst="line">
            <a:avLst/>
          </a:prstGeom>
          <a:ln w="1270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0207343" y="583106"/>
            <a:ext cx="936000" cy="0"/>
          </a:xfrm>
          <a:prstGeom prst="line">
            <a:avLst/>
          </a:prstGeom>
          <a:ln w="38100">
            <a:solidFill>
              <a:srgbClr val="4242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38739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서론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404597" y="215585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본론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27496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결론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00229" y="839928"/>
            <a:ext cx="99553" cy="411467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82383" y="823220"/>
            <a:ext cx="13484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 dirty="0" smtClean="0">
                <a:solidFill>
                  <a:srgbClr val="0093D3"/>
                </a:solidFill>
                <a:latin typeface="나눔바른고딕" pitchFamily="50" charset="-127"/>
                <a:ea typeface="나눔바른고딕" pitchFamily="50" charset="-127"/>
              </a:rPr>
              <a:t>03</a:t>
            </a:r>
            <a:r>
              <a:rPr lang="en-US" altLang="ko-KR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시각화</a:t>
            </a:r>
            <a:endParaRPr lang="ko-KR" altLang="en-US" sz="2000" spc="-150" dirty="0">
              <a:solidFill>
                <a:schemeClr val="accent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00229" y="5420886"/>
            <a:ext cx="105488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서울시에서 유흥접객업소가 가장 밀집된 곳은 강남구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영등포구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종로구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중구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관악구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강서구 순이었다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.</a:t>
            </a:r>
          </a:p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강남구와 영등포구가 매우 많았고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그 아래로는 대동소이했다고 볼 수 있다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. </a:t>
            </a:r>
            <a:endParaRPr lang="ko-KR" altLang="en-US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00" y="1251395"/>
            <a:ext cx="5105400" cy="3814379"/>
          </a:xfrm>
          <a:prstGeom prst="rect">
            <a:avLst/>
          </a:prstGeom>
        </p:spPr>
      </p:pic>
      <p:sp>
        <p:nvSpPr>
          <p:cNvPr id="19" name="강남 TXT">
            <a:extLst>
              <a:ext uri="{FF2B5EF4-FFF2-40B4-BE49-F238E27FC236}">
                <a16:creationId xmlns:a16="http://schemas.microsoft.com/office/drawing/2014/main" xmlns="" id="{5EDB2961-DA0E-45B5-8E14-8B3F860D7394}"/>
              </a:ext>
            </a:extLst>
          </p:cNvPr>
          <p:cNvSpPr txBox="1"/>
          <p:nvPr/>
        </p:nvSpPr>
        <p:spPr>
          <a:xfrm>
            <a:off x="6627994" y="4052608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강남</a:t>
            </a:r>
          </a:p>
        </p:txBody>
      </p:sp>
      <p:sp>
        <p:nvSpPr>
          <p:cNvPr id="20" name="영등포 TXT">
            <a:extLst>
              <a:ext uri="{FF2B5EF4-FFF2-40B4-BE49-F238E27FC236}">
                <a16:creationId xmlns:a16="http://schemas.microsoft.com/office/drawing/2014/main" xmlns="" id="{C8BE174A-8DE2-489B-BDEE-BB744B53677F}"/>
              </a:ext>
            </a:extLst>
          </p:cNvPr>
          <p:cNvSpPr txBox="1"/>
          <p:nvPr/>
        </p:nvSpPr>
        <p:spPr>
          <a:xfrm>
            <a:off x="5015588" y="3652510"/>
            <a:ext cx="530915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영등포</a:t>
            </a:r>
          </a:p>
        </p:txBody>
      </p:sp>
      <p:sp>
        <p:nvSpPr>
          <p:cNvPr id="21" name="종로 TXT">
            <a:extLst>
              <a:ext uri="{FF2B5EF4-FFF2-40B4-BE49-F238E27FC236}">
                <a16:creationId xmlns:a16="http://schemas.microsoft.com/office/drawing/2014/main" xmlns="" id="{84243983-C009-4908-A84F-207A709C6449}"/>
              </a:ext>
            </a:extLst>
          </p:cNvPr>
          <p:cNvSpPr txBox="1"/>
          <p:nvPr/>
        </p:nvSpPr>
        <p:spPr>
          <a:xfrm>
            <a:off x="5769489" y="2776109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종로</a:t>
            </a:r>
          </a:p>
        </p:txBody>
      </p:sp>
      <p:sp>
        <p:nvSpPr>
          <p:cNvPr id="22" name="중구 TXT">
            <a:extLst>
              <a:ext uri="{FF2B5EF4-FFF2-40B4-BE49-F238E27FC236}">
                <a16:creationId xmlns:a16="http://schemas.microsoft.com/office/drawing/2014/main" xmlns="" id="{03F77CD8-236D-4DC2-947C-48084F6D8FB8}"/>
              </a:ext>
            </a:extLst>
          </p:cNvPr>
          <p:cNvSpPr txBox="1"/>
          <p:nvPr/>
        </p:nvSpPr>
        <p:spPr>
          <a:xfrm>
            <a:off x="5996474" y="3154868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중구</a:t>
            </a:r>
          </a:p>
        </p:txBody>
      </p:sp>
      <p:sp>
        <p:nvSpPr>
          <p:cNvPr id="23" name="관악 TXT">
            <a:extLst>
              <a:ext uri="{FF2B5EF4-FFF2-40B4-BE49-F238E27FC236}">
                <a16:creationId xmlns:a16="http://schemas.microsoft.com/office/drawing/2014/main" xmlns="" id="{8944DCBD-BD9A-4302-86A9-F6FC823E0F26}"/>
              </a:ext>
            </a:extLst>
          </p:cNvPr>
          <p:cNvSpPr txBox="1"/>
          <p:nvPr/>
        </p:nvSpPr>
        <p:spPr>
          <a:xfrm>
            <a:off x="5433162" y="4422708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관악</a:t>
            </a:r>
          </a:p>
        </p:txBody>
      </p:sp>
      <p:sp>
        <p:nvSpPr>
          <p:cNvPr id="24" name="강서 TXT">
            <a:extLst>
              <a:ext uri="{FF2B5EF4-FFF2-40B4-BE49-F238E27FC236}">
                <a16:creationId xmlns:a16="http://schemas.microsoft.com/office/drawing/2014/main" xmlns="" id="{9D0A361F-0701-47A8-8571-F0A2B5079D5E}"/>
              </a:ext>
            </a:extLst>
          </p:cNvPr>
          <p:cNvSpPr txBox="1"/>
          <p:nvPr/>
        </p:nvSpPr>
        <p:spPr>
          <a:xfrm>
            <a:off x="4218464" y="3016368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강서</a:t>
            </a:r>
            <a:endParaRPr lang="ko-KR" altLang="en-US" sz="12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19166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103"/>
            <a:ext cx="12192000" cy="432000"/>
          </a:xfrm>
          <a:prstGeom prst="rect">
            <a:avLst/>
          </a:prstGeom>
          <a:solidFill>
            <a:srgbClr val="009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0" y="583106"/>
            <a:ext cx="12192000" cy="0"/>
          </a:xfrm>
          <a:prstGeom prst="line">
            <a:avLst/>
          </a:prstGeom>
          <a:ln w="1270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0207343" y="583106"/>
            <a:ext cx="936000" cy="0"/>
          </a:xfrm>
          <a:prstGeom prst="line">
            <a:avLst/>
          </a:prstGeom>
          <a:ln w="38100">
            <a:solidFill>
              <a:srgbClr val="4242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38739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서론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404597" y="215585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본론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27496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결론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00229" y="839928"/>
            <a:ext cx="99553" cy="411467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82383" y="823220"/>
            <a:ext cx="13484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 dirty="0" smtClean="0">
                <a:solidFill>
                  <a:srgbClr val="0093D3"/>
                </a:solidFill>
                <a:latin typeface="나눔바른고딕" pitchFamily="50" charset="-127"/>
                <a:ea typeface="나눔바른고딕" pitchFamily="50" charset="-127"/>
              </a:rPr>
              <a:t>03</a:t>
            </a:r>
            <a:r>
              <a:rPr lang="en-US" altLang="ko-KR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시각화</a:t>
            </a:r>
            <a:endParaRPr lang="ko-KR" altLang="en-US" sz="2000" spc="-150" dirty="0">
              <a:solidFill>
                <a:schemeClr val="accent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00229" y="5420886"/>
            <a:ext cx="1054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서울시 상점의 많은 수가 종로구와 중구에 몰려 있어 그 아래 데이터를 확인하기 위해 막대그래프를 다시 제작</a:t>
            </a:r>
            <a:endParaRPr lang="ko-KR" altLang="en-US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00" y="1251395"/>
            <a:ext cx="5105400" cy="3814380"/>
          </a:xfrm>
          <a:prstGeom prst="rect">
            <a:avLst/>
          </a:prstGeom>
        </p:spPr>
      </p:pic>
      <p:sp>
        <p:nvSpPr>
          <p:cNvPr id="25" name="종로 TXT">
            <a:extLst>
              <a:ext uri="{FF2B5EF4-FFF2-40B4-BE49-F238E27FC236}">
                <a16:creationId xmlns:a16="http://schemas.microsoft.com/office/drawing/2014/main" xmlns="" id="{84243983-C009-4908-A84F-207A709C6449}"/>
              </a:ext>
            </a:extLst>
          </p:cNvPr>
          <p:cNvSpPr txBox="1"/>
          <p:nvPr/>
        </p:nvSpPr>
        <p:spPr>
          <a:xfrm>
            <a:off x="5803953" y="2814209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종로</a:t>
            </a:r>
          </a:p>
        </p:txBody>
      </p:sp>
      <p:sp>
        <p:nvSpPr>
          <p:cNvPr id="26" name="중구 TXT">
            <a:extLst>
              <a:ext uri="{FF2B5EF4-FFF2-40B4-BE49-F238E27FC236}">
                <a16:creationId xmlns:a16="http://schemas.microsoft.com/office/drawing/2014/main" xmlns="" id="{03F77CD8-236D-4DC2-947C-48084F6D8FB8}"/>
              </a:ext>
            </a:extLst>
          </p:cNvPr>
          <p:cNvSpPr txBox="1"/>
          <p:nvPr/>
        </p:nvSpPr>
        <p:spPr>
          <a:xfrm>
            <a:off x="6011888" y="3140594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중구</a:t>
            </a:r>
          </a:p>
        </p:txBody>
      </p:sp>
    </p:spTree>
    <p:extLst>
      <p:ext uri="{BB962C8B-B14F-4D97-AF65-F5344CB8AC3E}">
        <p14:creationId xmlns:p14="http://schemas.microsoft.com/office/powerpoint/2010/main" val="3744466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103"/>
            <a:ext cx="12192000" cy="432000"/>
          </a:xfrm>
          <a:prstGeom prst="rect">
            <a:avLst/>
          </a:prstGeom>
          <a:solidFill>
            <a:srgbClr val="009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0" y="583106"/>
            <a:ext cx="12192000" cy="0"/>
          </a:xfrm>
          <a:prstGeom prst="line">
            <a:avLst/>
          </a:prstGeom>
          <a:ln w="1270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0207343" y="583106"/>
            <a:ext cx="936000" cy="0"/>
          </a:xfrm>
          <a:prstGeom prst="line">
            <a:avLst/>
          </a:prstGeom>
          <a:ln w="38100">
            <a:solidFill>
              <a:srgbClr val="4242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38739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서론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404597" y="215585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본론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27496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결론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00229" y="839928"/>
            <a:ext cx="99553" cy="411467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82383" y="823220"/>
            <a:ext cx="13484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 dirty="0" smtClean="0">
                <a:solidFill>
                  <a:srgbClr val="0093D3"/>
                </a:solidFill>
                <a:latin typeface="나눔바른고딕" pitchFamily="50" charset="-127"/>
                <a:ea typeface="나눔바른고딕" pitchFamily="50" charset="-127"/>
              </a:rPr>
              <a:t>03</a:t>
            </a:r>
            <a:r>
              <a:rPr lang="en-US" altLang="ko-KR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시각화</a:t>
            </a:r>
            <a:endParaRPr lang="ko-KR" altLang="en-US" sz="2000" spc="-150" dirty="0">
              <a:solidFill>
                <a:schemeClr val="accent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00229" y="5420886"/>
            <a:ext cx="1054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중구와 종로구가 월등했지만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영등포구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성동구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동대문구도 다른 구에 비해 상점 수가 많음을 확인할 수 있었다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.</a:t>
            </a:r>
            <a:endParaRPr lang="ko-KR" altLang="en-US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6" t="10085" r="9754" b="9517"/>
          <a:stretch/>
        </p:blipFill>
        <p:spPr>
          <a:xfrm>
            <a:off x="2533750" y="710060"/>
            <a:ext cx="7124499" cy="471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826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6442103"/>
            <a:ext cx="12192000" cy="432000"/>
            <a:chOff x="0" y="6442103"/>
            <a:chExt cx="12192000" cy="432000"/>
          </a:xfrm>
        </p:grpSpPr>
        <p:sp>
          <p:nvSpPr>
            <p:cNvPr id="12" name="직사각형 11"/>
            <p:cNvSpPr/>
            <p:nvPr/>
          </p:nvSpPr>
          <p:spPr>
            <a:xfrm>
              <a:off x="0" y="6442103"/>
              <a:ext cx="12192000" cy="432000"/>
            </a:xfrm>
            <a:prstGeom prst="rect">
              <a:avLst/>
            </a:prstGeom>
            <a:solidFill>
              <a:srgbClr val="009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8113702" y="6488826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600" spc="-15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72462" y="748795"/>
            <a:ext cx="21736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Contents</a:t>
            </a:r>
            <a:endParaRPr lang="ko-KR" altLang="en-US" sz="4000" b="1" spc="-15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81550" y="1487996"/>
            <a:ext cx="2574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gradFill>
                  <a:gsLst>
                    <a:gs pos="83000">
                      <a:schemeClr val="bg1">
                        <a:lumMod val="6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01</a:t>
            </a:r>
            <a:r>
              <a:rPr lang="en-US" altLang="ko-KR" sz="24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분석 배경 및 목적</a:t>
            </a:r>
            <a:endParaRPr lang="ko-KR" altLang="en-US" sz="2400" spc="-15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81550" y="2087843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gradFill>
                  <a:gsLst>
                    <a:gs pos="83000">
                      <a:schemeClr val="bg1">
                        <a:lumMod val="6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en-US" altLang="ko-KR" sz="24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spc="-150" dirty="0" err="1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빅데이터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분석</a:t>
            </a:r>
            <a:endParaRPr lang="ko-KR" altLang="en-US" sz="2400" spc="-15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81550" y="3689573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gradFill>
                  <a:gsLst>
                    <a:gs pos="83000">
                      <a:schemeClr val="bg1">
                        <a:lumMod val="6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03</a:t>
            </a:r>
            <a:r>
              <a:rPr lang="en-US" altLang="ko-KR" sz="24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시각화</a:t>
            </a:r>
            <a:endParaRPr lang="ko-KR" altLang="en-US" sz="2400" spc="-15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78540" y="2944160"/>
            <a:ext cx="140294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</a:t>
            </a:r>
            <a:r>
              <a:rPr lang="ko-KR" altLang="en-US" sz="17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 데이터 전처리</a:t>
            </a:r>
            <a:endParaRPr lang="ko-KR" altLang="en-US" sz="1700" spc="-15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78540" y="2574828"/>
            <a:ext cx="122341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sz="17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데이터 수집</a:t>
            </a:r>
            <a:endParaRPr lang="ko-KR" altLang="en-US" sz="1700" spc="-15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78540" y="3320241"/>
            <a:ext cx="122341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</a:t>
            </a:r>
            <a:r>
              <a:rPr lang="ko-KR" altLang="en-US" sz="17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 데이터 분석</a:t>
            </a:r>
            <a:endParaRPr lang="ko-KR" altLang="en-US" sz="1700" spc="-15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278540" y="4151238"/>
            <a:ext cx="140294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</a:t>
            </a:r>
            <a:r>
              <a:rPr lang="ko-KR" altLang="en-US" sz="17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 서울시 </a:t>
            </a:r>
            <a:r>
              <a:rPr lang="ko-KR" altLang="en-US" sz="1700" spc="-150" dirty="0" err="1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범죄율</a:t>
            </a:r>
            <a:endParaRPr lang="ko-KR" altLang="en-US" sz="1700" spc="-15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78540" y="4520570"/>
            <a:ext cx="197682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</a:t>
            </a:r>
            <a:r>
              <a:rPr lang="ko-KR" altLang="en-US" sz="17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 서울시 치안시설 현황</a:t>
            </a:r>
            <a:endParaRPr lang="ko-KR" altLang="en-US" sz="1700" spc="-15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693367" y="119017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278540" y="4889902"/>
            <a:ext cx="240642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</a:t>
            </a:r>
            <a:r>
              <a:rPr lang="ko-KR" altLang="en-US" sz="17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 서울시 </a:t>
            </a:r>
            <a:r>
              <a:rPr lang="ko-KR" altLang="en-US" sz="17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범죄 발생 현장 통계</a:t>
            </a:r>
            <a:endParaRPr lang="ko-KR" altLang="en-US" sz="1700" spc="-15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781550" y="5259233"/>
            <a:ext cx="1064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 smtClean="0">
                <a:gradFill>
                  <a:gsLst>
                    <a:gs pos="83000">
                      <a:schemeClr val="bg1">
                        <a:lumMod val="6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04 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결론</a:t>
            </a:r>
            <a:endParaRPr lang="ko-KR" altLang="en-US" sz="2400" spc="-15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2310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103"/>
            <a:ext cx="12192000" cy="432000"/>
          </a:xfrm>
          <a:prstGeom prst="rect">
            <a:avLst/>
          </a:prstGeom>
          <a:solidFill>
            <a:srgbClr val="009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0" y="583106"/>
            <a:ext cx="12192000" cy="0"/>
          </a:xfrm>
          <a:prstGeom prst="line">
            <a:avLst/>
          </a:prstGeom>
          <a:ln w="1270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0207343" y="583106"/>
            <a:ext cx="936000" cy="0"/>
          </a:xfrm>
          <a:prstGeom prst="line">
            <a:avLst/>
          </a:prstGeom>
          <a:ln w="38100">
            <a:solidFill>
              <a:srgbClr val="4242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38739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서론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404597" y="215585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본론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27496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결론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00229" y="839928"/>
            <a:ext cx="99553" cy="411467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82383" y="823220"/>
            <a:ext cx="13484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 dirty="0" smtClean="0">
                <a:solidFill>
                  <a:srgbClr val="0093D3"/>
                </a:solidFill>
                <a:latin typeface="나눔바른고딕" pitchFamily="50" charset="-127"/>
                <a:ea typeface="나눔바른고딕" pitchFamily="50" charset="-127"/>
              </a:rPr>
              <a:t>03</a:t>
            </a:r>
            <a:r>
              <a:rPr lang="en-US" altLang="ko-KR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시각화</a:t>
            </a:r>
            <a:endParaRPr lang="ko-KR" altLang="en-US" sz="2000" spc="-150" dirty="0">
              <a:solidFill>
                <a:schemeClr val="accent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00229" y="5420886"/>
            <a:ext cx="1054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서울시에서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아파트가 가장 밀집된 곳은 송파구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노원구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강서구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강남구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은평구 순이었다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.</a:t>
            </a:r>
            <a:endParaRPr lang="ko-KR" altLang="en-US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00" y="1251395"/>
            <a:ext cx="5105400" cy="3814379"/>
          </a:xfrm>
          <a:prstGeom prst="rect">
            <a:avLst/>
          </a:prstGeom>
        </p:spPr>
      </p:pic>
      <p:sp>
        <p:nvSpPr>
          <p:cNvPr id="15" name="노원 TXT">
            <a:extLst>
              <a:ext uri="{FF2B5EF4-FFF2-40B4-BE49-F238E27FC236}">
                <a16:creationId xmlns:a16="http://schemas.microsoft.com/office/drawing/2014/main" xmlns="" id="{BF3C315B-B1A4-4B72-93F1-E2067BF1F0E4}"/>
              </a:ext>
            </a:extLst>
          </p:cNvPr>
          <p:cNvSpPr txBox="1"/>
          <p:nvPr/>
        </p:nvSpPr>
        <p:spPr>
          <a:xfrm>
            <a:off x="6793365" y="1956768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노원</a:t>
            </a:r>
          </a:p>
        </p:txBody>
      </p:sp>
      <p:sp>
        <p:nvSpPr>
          <p:cNvPr id="16" name="송파 TXT">
            <a:extLst>
              <a:ext uri="{FF2B5EF4-FFF2-40B4-BE49-F238E27FC236}">
                <a16:creationId xmlns:a16="http://schemas.microsoft.com/office/drawing/2014/main" xmlns="" id="{2E0C15BD-F7FF-4DA1-A17C-1BA4CB4D8451}"/>
              </a:ext>
            </a:extLst>
          </p:cNvPr>
          <p:cNvSpPr txBox="1"/>
          <p:nvPr/>
        </p:nvSpPr>
        <p:spPr>
          <a:xfrm>
            <a:off x="7113984" y="3791274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송파</a:t>
            </a:r>
          </a:p>
        </p:txBody>
      </p:sp>
      <p:sp>
        <p:nvSpPr>
          <p:cNvPr id="17" name="강남 TXT">
            <a:extLst>
              <a:ext uri="{FF2B5EF4-FFF2-40B4-BE49-F238E27FC236}">
                <a16:creationId xmlns:a16="http://schemas.microsoft.com/office/drawing/2014/main" xmlns="" id="{5EDB2961-DA0E-45B5-8E14-8B3F860D7394}"/>
              </a:ext>
            </a:extLst>
          </p:cNvPr>
          <p:cNvSpPr txBox="1"/>
          <p:nvPr/>
        </p:nvSpPr>
        <p:spPr>
          <a:xfrm>
            <a:off x="6566379" y="3929773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강남</a:t>
            </a:r>
          </a:p>
        </p:txBody>
      </p:sp>
      <p:sp>
        <p:nvSpPr>
          <p:cNvPr id="18" name="강서 TXT">
            <a:extLst>
              <a:ext uri="{FF2B5EF4-FFF2-40B4-BE49-F238E27FC236}">
                <a16:creationId xmlns:a16="http://schemas.microsoft.com/office/drawing/2014/main" xmlns="" id="{9D0A361F-0701-47A8-8571-F0A2B5079D5E}"/>
              </a:ext>
            </a:extLst>
          </p:cNvPr>
          <p:cNvSpPr txBox="1"/>
          <p:nvPr/>
        </p:nvSpPr>
        <p:spPr>
          <a:xfrm>
            <a:off x="4237513" y="3020084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강서</a:t>
            </a:r>
            <a:endParaRPr lang="ko-KR" altLang="en-US" sz="12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19" name="은평 TXT">
            <a:extLst>
              <a:ext uri="{FF2B5EF4-FFF2-40B4-BE49-F238E27FC236}">
                <a16:creationId xmlns:a16="http://schemas.microsoft.com/office/drawing/2014/main" xmlns="" id="{3B8EDA66-B28C-49ED-81C3-37936B1B4643}"/>
              </a:ext>
            </a:extLst>
          </p:cNvPr>
          <p:cNvSpPr txBox="1"/>
          <p:nvPr/>
        </p:nvSpPr>
        <p:spPr>
          <a:xfrm>
            <a:off x="5244493" y="2373004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은평</a:t>
            </a:r>
          </a:p>
        </p:txBody>
      </p:sp>
      <p:sp>
        <p:nvSpPr>
          <p:cNvPr id="20" name="양천 TXT">
            <a:extLst>
              <a:ext uri="{FF2B5EF4-FFF2-40B4-BE49-F238E27FC236}">
                <a16:creationId xmlns:a16="http://schemas.microsoft.com/office/drawing/2014/main" xmlns="" id="{308346E8-58C5-420A-A4F6-157458D9DF97}"/>
              </a:ext>
            </a:extLst>
          </p:cNvPr>
          <p:cNvSpPr txBox="1"/>
          <p:nvPr/>
        </p:nvSpPr>
        <p:spPr>
          <a:xfrm>
            <a:off x="4464498" y="3662495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양천</a:t>
            </a:r>
          </a:p>
        </p:txBody>
      </p:sp>
      <p:sp>
        <p:nvSpPr>
          <p:cNvPr id="21" name="구로 TXT">
            <a:extLst>
              <a:ext uri="{FF2B5EF4-FFF2-40B4-BE49-F238E27FC236}">
                <a16:creationId xmlns:a16="http://schemas.microsoft.com/office/drawing/2014/main" xmlns="" id="{720E77C5-3265-48CB-96AC-0E9DE539A46A}"/>
              </a:ext>
            </a:extLst>
          </p:cNvPr>
          <p:cNvSpPr txBox="1"/>
          <p:nvPr/>
        </p:nvSpPr>
        <p:spPr>
          <a:xfrm>
            <a:off x="4237513" y="4068267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구로</a:t>
            </a:r>
          </a:p>
        </p:txBody>
      </p:sp>
      <p:sp>
        <p:nvSpPr>
          <p:cNvPr id="22" name="서초 TXT">
            <a:extLst>
              <a:ext uri="{FF2B5EF4-FFF2-40B4-BE49-F238E27FC236}">
                <a16:creationId xmlns:a16="http://schemas.microsoft.com/office/drawing/2014/main" xmlns="" id="{6C50B4C9-B3E8-46EF-A8CB-2FBFDF05E35A}"/>
              </a:ext>
            </a:extLst>
          </p:cNvPr>
          <p:cNvSpPr txBox="1"/>
          <p:nvPr/>
        </p:nvSpPr>
        <p:spPr>
          <a:xfrm>
            <a:off x="6096000" y="4084039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서초</a:t>
            </a:r>
            <a:endParaRPr lang="ko-KR" altLang="en-US" sz="12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23" name="강동 TXT">
            <a:extLst>
              <a:ext uri="{FF2B5EF4-FFF2-40B4-BE49-F238E27FC236}">
                <a16:creationId xmlns:a16="http://schemas.microsoft.com/office/drawing/2014/main" xmlns="" id="{A07C2620-1532-41A3-95A8-8F2233318000}"/>
              </a:ext>
            </a:extLst>
          </p:cNvPr>
          <p:cNvSpPr txBox="1"/>
          <p:nvPr/>
        </p:nvSpPr>
        <p:spPr>
          <a:xfrm>
            <a:off x="7472703" y="3287382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강동</a:t>
            </a:r>
          </a:p>
        </p:txBody>
      </p:sp>
    </p:spTree>
    <p:extLst>
      <p:ext uri="{BB962C8B-B14F-4D97-AF65-F5344CB8AC3E}">
        <p14:creationId xmlns:p14="http://schemas.microsoft.com/office/powerpoint/2010/main" val="353223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103"/>
            <a:ext cx="12192000" cy="432000"/>
          </a:xfrm>
          <a:prstGeom prst="rect">
            <a:avLst/>
          </a:prstGeom>
          <a:solidFill>
            <a:srgbClr val="009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0" y="583106"/>
            <a:ext cx="12192000" cy="0"/>
          </a:xfrm>
          <a:prstGeom prst="line">
            <a:avLst/>
          </a:prstGeom>
          <a:ln w="1270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1066012" y="594712"/>
            <a:ext cx="936000" cy="0"/>
          </a:xfrm>
          <a:prstGeom prst="line">
            <a:avLst/>
          </a:prstGeom>
          <a:ln w="38100">
            <a:solidFill>
              <a:srgbClr val="4242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38739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서론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404597" y="215585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본론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27496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결론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900229" y="839928"/>
            <a:ext cx="99553" cy="411467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282554" y="1315663"/>
            <a:ext cx="962689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범죄 발생률이 높은 곳 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: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중구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종로구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용산구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영등포구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강남구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마포구</a:t>
            </a:r>
            <a:endParaRPr lang="en-US" altLang="ko-KR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치안시설 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1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개당 맡는 인구수가 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25,000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명 이상인 곳 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: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강서구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도봉구</a:t>
            </a:r>
            <a:r>
              <a:rPr lang="en-US" altLang="ko-KR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광진구</a:t>
            </a:r>
            <a:r>
              <a:rPr lang="en-US" altLang="ko-KR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송파구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서대문구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노원구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양천구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영등포구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관악구</a:t>
            </a:r>
            <a:endParaRPr lang="en-US" altLang="ko-KR" dirty="0" smtClean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단독주택이 밀집된 곳 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: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송파구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노원구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강서구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강남구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은평구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광진구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은평구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동작구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용산구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영등포구</a:t>
            </a:r>
            <a:endParaRPr lang="en-US" altLang="ko-KR" dirty="0" smtClean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유흥접객업소가 밀집된 곳 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: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강남구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영등포구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종로구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중구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관악구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강서구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송파구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강동구</a:t>
            </a:r>
            <a:endParaRPr lang="en-US" altLang="ko-KR" dirty="0" smtClean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상점이 밀집된 곳 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: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중구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종로구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영등포구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성동구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동대문구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강남구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마포구</a:t>
            </a:r>
            <a:endParaRPr lang="en-US" altLang="ko-KR" dirty="0" smtClean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아파트가 밀집된 곳 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: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송파구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노원구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강서구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강남구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은평구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서초구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구로구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강동구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마포구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성북구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관악구</a:t>
            </a:r>
            <a:endParaRPr lang="ko-KR" altLang="en-US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82383" y="823220"/>
            <a:ext cx="109356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 dirty="0" smtClean="0">
                <a:solidFill>
                  <a:srgbClr val="0093D3"/>
                </a:solidFill>
                <a:latin typeface="나눔바른고딕" pitchFamily="50" charset="-127"/>
                <a:ea typeface="나눔바른고딕" pitchFamily="50" charset="-127"/>
              </a:rPr>
              <a:t>04</a:t>
            </a:r>
            <a:r>
              <a:rPr lang="en-US" altLang="ko-KR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결론</a:t>
            </a:r>
            <a:endParaRPr lang="ko-KR" altLang="en-US" sz="2400" spc="-15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282552" y="5037460"/>
            <a:ext cx="96268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sz="2400" b="1" dirty="0" smtClean="0">
                <a:solidFill>
                  <a:srgbClr val="0093D3"/>
                </a:solidFill>
                <a:latin typeface="나눔바른고딕" pitchFamily="50" charset="-127"/>
                <a:ea typeface="나눔바른고딕" pitchFamily="50" charset="-127"/>
              </a:rPr>
              <a:t>영등포구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에 우선적으로 치안 시설을 증축해야 한다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.</a:t>
            </a:r>
            <a:endParaRPr lang="ko-KR" altLang="en-US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5239169" y="3725488"/>
            <a:ext cx="942974" cy="1200150"/>
          </a:xfrm>
          <a:prstGeom prst="downArrow">
            <a:avLst/>
          </a:prstGeom>
          <a:solidFill>
            <a:srgbClr val="0093D3">
              <a:alpha val="9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93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482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76597" y="2768958"/>
            <a:ext cx="20521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감사합니다</a:t>
            </a:r>
            <a:endParaRPr lang="ko-KR" altLang="en-US" sz="3200" b="1" dirty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8" name="평행 사변형 7"/>
          <p:cNvSpPr/>
          <p:nvPr/>
        </p:nvSpPr>
        <p:spPr>
          <a:xfrm>
            <a:off x="3622755" y="3397157"/>
            <a:ext cx="4868751" cy="120698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69044" y="3561279"/>
            <a:ext cx="1653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김민태 양수빈</a:t>
            </a:r>
            <a:endParaRPr lang="ko-KR" altLang="en-US" sz="2000" dirty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7863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103"/>
            <a:ext cx="12192000" cy="432000"/>
          </a:xfrm>
          <a:prstGeom prst="rect">
            <a:avLst/>
          </a:prstGeom>
          <a:solidFill>
            <a:srgbClr val="009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0" y="583106"/>
            <a:ext cx="12192000" cy="0"/>
          </a:xfrm>
          <a:prstGeom prst="line">
            <a:avLst/>
          </a:prstGeom>
          <a:ln w="1270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9172031" y="583106"/>
            <a:ext cx="936000" cy="0"/>
          </a:xfrm>
          <a:prstGeom prst="line">
            <a:avLst/>
          </a:prstGeom>
          <a:ln w="38100">
            <a:solidFill>
              <a:srgbClr val="4242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387397" y="226471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서론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404597" y="215585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본론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27496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결론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900229" y="839928"/>
            <a:ext cx="99553" cy="411467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282554" y="5627831"/>
            <a:ext cx="9626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범죄에 대한 불안감 증가로 인한 범죄예방 디자인 적용 사례 증가</a:t>
            </a:r>
            <a:endParaRPr lang="ko-KR" altLang="en-US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82383" y="823220"/>
            <a:ext cx="258917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 dirty="0" smtClean="0">
                <a:solidFill>
                  <a:srgbClr val="0093D3"/>
                </a:solidFill>
                <a:latin typeface="나눔바른고딕" pitchFamily="50" charset="-127"/>
                <a:ea typeface="나눔바른고딕" pitchFamily="50" charset="-127"/>
              </a:rPr>
              <a:t>01</a:t>
            </a:r>
            <a:r>
              <a:rPr lang="en-US" altLang="ko-KR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분석 배경 및 목적</a:t>
            </a:r>
            <a:endParaRPr lang="ko-KR" altLang="en-US" sz="2400" spc="-15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82" y="1436916"/>
            <a:ext cx="2848318" cy="402918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679" y="1436916"/>
            <a:ext cx="2867962" cy="40291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971" y="2088752"/>
            <a:ext cx="4401818" cy="272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94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103"/>
            <a:ext cx="12192000" cy="432000"/>
          </a:xfrm>
          <a:prstGeom prst="rect">
            <a:avLst/>
          </a:prstGeom>
          <a:solidFill>
            <a:srgbClr val="009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0" y="583106"/>
            <a:ext cx="12192000" cy="0"/>
          </a:xfrm>
          <a:prstGeom prst="line">
            <a:avLst/>
          </a:prstGeom>
          <a:ln w="1270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9172031" y="583106"/>
            <a:ext cx="936000" cy="0"/>
          </a:xfrm>
          <a:prstGeom prst="line">
            <a:avLst/>
          </a:prstGeom>
          <a:ln w="38100">
            <a:solidFill>
              <a:srgbClr val="4242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387397" y="226471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서론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404597" y="215585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본론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27496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결론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900229" y="839928"/>
            <a:ext cx="99553" cy="411467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649751" y="1735976"/>
            <a:ext cx="68924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디자인을 이용한 </a:t>
            </a:r>
            <a:r>
              <a:rPr lang="ko-KR" altLang="en-US" dirty="0" err="1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범죄율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 낮추기보다 더 근본적인 대안이 필요하지 않을까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?</a:t>
            </a:r>
            <a:endParaRPr lang="ko-KR" altLang="en-US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82383" y="823220"/>
            <a:ext cx="258917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 dirty="0" smtClean="0">
                <a:solidFill>
                  <a:srgbClr val="0093D3"/>
                </a:solidFill>
                <a:latin typeface="나눔바른고딕" pitchFamily="50" charset="-127"/>
                <a:ea typeface="나눔바른고딕" pitchFamily="50" charset="-127"/>
              </a:rPr>
              <a:t>01</a:t>
            </a:r>
            <a:r>
              <a:rPr lang="en-US" altLang="ko-KR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분석 배경 및 목적</a:t>
            </a:r>
            <a:endParaRPr lang="ko-KR" altLang="en-US" sz="2400" spc="-15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63299" y="3429878"/>
            <a:ext cx="42653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치안이 취약한 곳에 치안이 강화되어야 한다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.</a:t>
            </a:r>
            <a:endParaRPr lang="ko-KR" altLang="en-US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5674517" y="2262470"/>
            <a:ext cx="842962" cy="981075"/>
          </a:xfrm>
          <a:prstGeom prst="downArrow">
            <a:avLst/>
          </a:prstGeom>
          <a:solidFill>
            <a:srgbClr val="0093D3">
              <a:alpha val="9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93D3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649751" y="5028887"/>
            <a:ext cx="69103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적절한 곳에 </a:t>
            </a:r>
            <a:r>
              <a:rPr lang="ko-KR" altLang="en-US" sz="2400" b="1" dirty="0" smtClean="0">
                <a:solidFill>
                  <a:srgbClr val="0093D3"/>
                </a:solidFill>
                <a:latin typeface="나눔스퀘어" pitchFamily="50" charset="-127"/>
                <a:ea typeface="나눔스퀘어" pitchFamily="50" charset="-127"/>
              </a:rPr>
              <a:t>치안 시설을 증설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하여 </a:t>
            </a:r>
            <a:r>
              <a:rPr lang="ko-KR" altLang="en-US" sz="2400" b="1" dirty="0" smtClean="0">
                <a:solidFill>
                  <a:srgbClr val="0093D3"/>
                </a:solidFill>
                <a:latin typeface="나눔스퀘어" pitchFamily="50" charset="-127"/>
                <a:ea typeface="나눔스퀘어" pitchFamily="50" charset="-127"/>
              </a:rPr>
              <a:t>치안 사각지대를 없애자</a:t>
            </a:r>
            <a:endParaRPr lang="ko-KR" altLang="en-US" sz="2400" b="1" dirty="0">
              <a:solidFill>
                <a:srgbClr val="0093D3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22" name="아래쪽 화살표 21"/>
          <p:cNvSpPr/>
          <p:nvPr/>
        </p:nvSpPr>
        <p:spPr>
          <a:xfrm>
            <a:off x="5674517" y="3932560"/>
            <a:ext cx="842962" cy="981075"/>
          </a:xfrm>
          <a:prstGeom prst="downArrow">
            <a:avLst/>
          </a:prstGeom>
          <a:solidFill>
            <a:srgbClr val="0093D3">
              <a:alpha val="9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93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799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103"/>
            <a:ext cx="12192000" cy="432000"/>
          </a:xfrm>
          <a:prstGeom prst="rect">
            <a:avLst/>
          </a:prstGeom>
          <a:solidFill>
            <a:srgbClr val="009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0" y="583106"/>
            <a:ext cx="12192000" cy="0"/>
          </a:xfrm>
          <a:prstGeom prst="line">
            <a:avLst/>
          </a:prstGeom>
          <a:ln w="1270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0207343" y="583106"/>
            <a:ext cx="936000" cy="0"/>
          </a:xfrm>
          <a:prstGeom prst="line">
            <a:avLst/>
          </a:prstGeom>
          <a:ln w="38100">
            <a:solidFill>
              <a:srgbClr val="4242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4071185" y="2090453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데이터</a:t>
            </a:r>
            <a:r>
              <a:rPr lang="ko-KR" altLang="en-US" sz="2000" b="1" dirty="0" smtClean="0">
                <a:solidFill>
                  <a:srgbClr val="0093D3"/>
                </a:solidFill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sz="2000" b="1" dirty="0" smtClean="0">
                <a:solidFill>
                  <a:srgbClr val="0093D3"/>
                </a:solidFill>
                <a:latin typeface="나눔스퀘어" pitchFamily="50" charset="-127"/>
                <a:ea typeface="나눔스퀘어" pitchFamily="50" charset="-127"/>
              </a:rPr>
              <a:t>전처</a:t>
            </a:r>
            <a:r>
              <a:rPr lang="ko-KR" altLang="en-US" sz="2000" b="1" dirty="0">
                <a:solidFill>
                  <a:srgbClr val="0093D3"/>
                </a:solidFill>
                <a:latin typeface="나눔스퀘어" pitchFamily="50" charset="-127"/>
                <a:ea typeface="나눔스퀘어" pitchFamily="50" charset="-127"/>
              </a:rPr>
              <a:t>리</a:t>
            </a:r>
            <a:endParaRPr lang="ko-KR" altLang="en-US" sz="2000" b="1" dirty="0">
              <a:solidFill>
                <a:srgbClr val="0093D3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492637" y="3799757"/>
            <a:ext cx="20778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spc="-150" dirty="0" smtClean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 </a:t>
            </a:r>
            <a:r>
              <a:rPr lang="ko-KR" altLang="en-US" sz="1600" spc="-150" dirty="0" smtClean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서울시 열린 데이터 광장</a:t>
            </a:r>
            <a:endParaRPr lang="en-US" altLang="ko-KR" sz="1600" spc="-150" dirty="0" smtClean="0">
              <a:gradFill>
                <a:gsLst>
                  <a:gs pos="83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  <a:p>
            <a:r>
              <a:rPr lang="en-US" altLang="ko-KR" sz="1600" spc="-150" dirty="0" smtClean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 </a:t>
            </a:r>
            <a:r>
              <a:rPr lang="ko-KR" altLang="en-US" sz="1600" spc="-150" dirty="0" smtClean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국가 통계 포털</a:t>
            </a:r>
            <a:endParaRPr lang="en-US" altLang="ko-KR" sz="1600" spc="-150" dirty="0" smtClean="0">
              <a:gradFill>
                <a:gsLst>
                  <a:gs pos="83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  <a:p>
            <a:r>
              <a:rPr lang="en-US" altLang="ko-KR" sz="1600" spc="-150" dirty="0" smtClean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 </a:t>
            </a:r>
            <a:r>
              <a:rPr lang="ko-KR" altLang="en-US" sz="1600" spc="-150" dirty="0" smtClean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공공 데이터 포털</a:t>
            </a:r>
            <a:endParaRPr lang="ko-KR" altLang="en-US" sz="1600" spc="-150" dirty="0">
              <a:gradFill>
                <a:gsLst>
                  <a:gs pos="83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grpSp>
        <p:nvGrpSpPr>
          <p:cNvPr id="99" name="그룹 98"/>
          <p:cNvGrpSpPr/>
          <p:nvPr/>
        </p:nvGrpSpPr>
        <p:grpSpPr>
          <a:xfrm>
            <a:off x="11001228" y="3388049"/>
            <a:ext cx="247943" cy="373922"/>
            <a:chOff x="10837957" y="3255691"/>
            <a:chExt cx="422819" cy="637653"/>
          </a:xfrm>
        </p:grpSpPr>
        <p:sp>
          <p:nvSpPr>
            <p:cNvPr id="96" name="이등변 삼각형 95"/>
            <p:cNvSpPr/>
            <p:nvPr/>
          </p:nvSpPr>
          <p:spPr>
            <a:xfrm rot="5400000">
              <a:off x="10816392" y="3395094"/>
              <a:ext cx="477302" cy="411467"/>
            </a:xfrm>
            <a:prstGeom prst="triangle">
              <a:avLst/>
            </a:prstGeom>
            <a:noFill/>
            <a:ln w="28575">
              <a:solidFill>
                <a:srgbClr val="DEDE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8" name="직선 연결선 97"/>
            <p:cNvCxnSpPr/>
            <p:nvPr/>
          </p:nvCxnSpPr>
          <p:spPr>
            <a:xfrm>
              <a:off x="10837957" y="3255691"/>
              <a:ext cx="0" cy="637653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직선 연결선 62"/>
          <p:cNvCxnSpPr/>
          <p:nvPr/>
        </p:nvCxnSpPr>
        <p:spPr>
          <a:xfrm>
            <a:off x="1402553" y="3593708"/>
            <a:ext cx="9846618" cy="0"/>
          </a:xfrm>
          <a:prstGeom prst="line">
            <a:avLst/>
          </a:prstGeom>
          <a:ln w="28575">
            <a:solidFill>
              <a:srgbClr val="DEDE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/>
          <p:cNvSpPr/>
          <p:nvPr/>
        </p:nvSpPr>
        <p:spPr>
          <a:xfrm>
            <a:off x="2452525" y="3546271"/>
            <a:ext cx="115100" cy="115100"/>
          </a:xfrm>
          <a:prstGeom prst="ellipse">
            <a:avLst/>
          </a:prstGeom>
          <a:solidFill>
            <a:srgbClr val="0093D3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4840144" y="3530714"/>
            <a:ext cx="115100" cy="115100"/>
          </a:xfrm>
          <a:prstGeom prst="ellipse">
            <a:avLst/>
          </a:prstGeom>
          <a:solidFill>
            <a:srgbClr val="0093D3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7156789" y="3546271"/>
            <a:ext cx="115100" cy="115100"/>
          </a:xfrm>
          <a:prstGeom prst="ellipse">
            <a:avLst/>
          </a:prstGeom>
          <a:solidFill>
            <a:srgbClr val="0093D3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/>
          <p:nvPr/>
        </p:nvSpPr>
        <p:spPr>
          <a:xfrm>
            <a:off x="9454180" y="3536158"/>
            <a:ext cx="115100" cy="115100"/>
          </a:xfrm>
          <a:prstGeom prst="ellipse">
            <a:avLst/>
          </a:prstGeom>
          <a:solidFill>
            <a:srgbClr val="0093D3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2111658" y="2598697"/>
            <a:ext cx="796834" cy="796834"/>
            <a:chOff x="1161942" y="2648638"/>
            <a:chExt cx="796834" cy="796834"/>
          </a:xfrm>
        </p:grpSpPr>
        <p:sp>
          <p:nvSpPr>
            <p:cNvPr id="74" name="타원 73"/>
            <p:cNvSpPr/>
            <p:nvPr/>
          </p:nvSpPr>
          <p:spPr>
            <a:xfrm>
              <a:off x="1161942" y="2648638"/>
              <a:ext cx="796834" cy="796834"/>
            </a:xfrm>
            <a:prstGeom prst="ellipse">
              <a:avLst/>
            </a:prstGeom>
            <a:noFill/>
            <a:ln w="28575"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0" name="그림 9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741" y="2761589"/>
              <a:ext cx="590114" cy="590114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4499277" y="2608288"/>
            <a:ext cx="796834" cy="796834"/>
            <a:chOff x="3829694" y="2613174"/>
            <a:chExt cx="796834" cy="796834"/>
          </a:xfrm>
        </p:grpSpPr>
        <p:sp>
          <p:nvSpPr>
            <p:cNvPr id="76" name="타원 75"/>
            <p:cNvSpPr/>
            <p:nvPr/>
          </p:nvSpPr>
          <p:spPr>
            <a:xfrm>
              <a:off x="3829694" y="2613174"/>
              <a:ext cx="796834" cy="796834"/>
            </a:xfrm>
            <a:prstGeom prst="ellipse">
              <a:avLst/>
            </a:prstGeom>
            <a:noFill/>
            <a:ln w="28575"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1" name="그림 10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0399" y="2699402"/>
              <a:ext cx="595424" cy="595424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6815922" y="2608288"/>
            <a:ext cx="796834" cy="796834"/>
            <a:chOff x="6515258" y="2609593"/>
            <a:chExt cx="796834" cy="796834"/>
          </a:xfrm>
        </p:grpSpPr>
        <p:sp>
          <p:nvSpPr>
            <p:cNvPr id="78" name="타원 77"/>
            <p:cNvSpPr/>
            <p:nvPr/>
          </p:nvSpPr>
          <p:spPr>
            <a:xfrm>
              <a:off x="6515258" y="2609593"/>
              <a:ext cx="796834" cy="796834"/>
            </a:xfrm>
            <a:prstGeom prst="ellipse">
              <a:avLst/>
            </a:prstGeom>
            <a:noFill/>
            <a:ln w="28575"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" name="그림 10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7104" y="2773307"/>
              <a:ext cx="521519" cy="521519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9057737" y="2591215"/>
            <a:ext cx="950091" cy="796834"/>
            <a:chOff x="9136340" y="3772720"/>
            <a:chExt cx="950091" cy="796834"/>
          </a:xfrm>
        </p:grpSpPr>
        <p:sp>
          <p:nvSpPr>
            <p:cNvPr id="80" name="타원 79"/>
            <p:cNvSpPr/>
            <p:nvPr/>
          </p:nvSpPr>
          <p:spPr>
            <a:xfrm>
              <a:off x="9191916" y="3772720"/>
              <a:ext cx="796834" cy="796834"/>
            </a:xfrm>
            <a:prstGeom prst="ellipse">
              <a:avLst/>
            </a:prstGeom>
            <a:noFill/>
            <a:ln w="28575"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" name="그림 102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33" b="52136"/>
            <a:stretch/>
          </p:blipFill>
          <p:spPr>
            <a:xfrm>
              <a:off x="9136340" y="3962584"/>
              <a:ext cx="950091" cy="428125"/>
            </a:xfrm>
            <a:prstGeom prst="rect">
              <a:avLst/>
            </a:prstGeom>
          </p:spPr>
        </p:pic>
      </p:grpSp>
      <p:sp>
        <p:nvSpPr>
          <p:cNvPr id="42" name="TextBox 41"/>
          <p:cNvSpPr txBox="1"/>
          <p:nvPr/>
        </p:nvSpPr>
        <p:spPr>
          <a:xfrm>
            <a:off x="938739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서론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404597" y="215585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본론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27496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결론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00229" y="839928"/>
            <a:ext cx="99553" cy="411467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82383" y="823220"/>
            <a:ext cx="216277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 dirty="0" smtClean="0">
                <a:solidFill>
                  <a:srgbClr val="0093D3"/>
                </a:solidFill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en-US" altLang="ko-KR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spc="-150" dirty="0" err="1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빅데이터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분석</a:t>
            </a:r>
            <a:endParaRPr lang="ko-KR" altLang="en-US" sz="2400" spc="-15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806025" y="2090453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데이터</a:t>
            </a:r>
            <a:r>
              <a:rPr lang="ko-KR" altLang="en-US" sz="2000" b="1" dirty="0" smtClean="0">
                <a:solidFill>
                  <a:srgbClr val="0093D3"/>
                </a:solidFill>
                <a:latin typeface="나눔스퀘어" pitchFamily="50" charset="-127"/>
                <a:ea typeface="나눔스퀘어" pitchFamily="50" charset="-127"/>
              </a:rPr>
              <a:t> 수집</a:t>
            </a:r>
            <a:endParaRPr lang="ko-KR" altLang="en-US" sz="2000" b="1" dirty="0">
              <a:solidFill>
                <a:srgbClr val="0093D3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499038" y="2090453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데이터</a:t>
            </a:r>
            <a:r>
              <a:rPr lang="ko-KR" altLang="en-US" sz="2000" b="1" dirty="0" smtClean="0">
                <a:solidFill>
                  <a:srgbClr val="0093D3"/>
                </a:solidFill>
                <a:latin typeface="나눔스퀘어" pitchFamily="50" charset="-127"/>
                <a:ea typeface="나눔스퀘어" pitchFamily="50" charset="-127"/>
              </a:rPr>
              <a:t> 분석</a:t>
            </a:r>
            <a:endParaRPr lang="ko-KR" altLang="en-US" sz="2000" b="1" dirty="0">
              <a:solidFill>
                <a:srgbClr val="0093D3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706273" y="2090453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데이터</a:t>
            </a:r>
            <a:r>
              <a:rPr lang="ko-KR" altLang="en-US" sz="2000" b="1" dirty="0" smtClean="0">
                <a:solidFill>
                  <a:srgbClr val="0093D3"/>
                </a:solidFill>
                <a:latin typeface="나눔스퀘어" pitchFamily="50" charset="-127"/>
                <a:ea typeface="나눔스퀘어" pitchFamily="50" charset="-127"/>
              </a:rPr>
              <a:t> 시각화</a:t>
            </a:r>
            <a:endParaRPr lang="ko-KR" altLang="en-US" sz="2000" b="1" dirty="0">
              <a:solidFill>
                <a:srgbClr val="0093D3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439786" y="3799757"/>
            <a:ext cx="856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spc="-150" dirty="0" smtClean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 Python</a:t>
            </a:r>
            <a:endParaRPr lang="ko-KR" altLang="en-US" sz="1600" spc="-150" dirty="0">
              <a:gradFill>
                <a:gsLst>
                  <a:gs pos="83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815922" y="3799757"/>
            <a:ext cx="856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spc="-150" dirty="0" smtClean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 Python</a:t>
            </a:r>
            <a:endParaRPr lang="ko-KR" altLang="en-US" sz="1600" spc="-150" dirty="0">
              <a:gradFill>
                <a:gsLst>
                  <a:gs pos="83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9057737" y="3799757"/>
            <a:ext cx="12168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spc="-150" dirty="0" smtClean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 Python</a:t>
            </a:r>
          </a:p>
          <a:p>
            <a:r>
              <a:rPr lang="en-US" altLang="ko-KR" sz="1600" spc="-150" dirty="0" smtClean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 Power point</a:t>
            </a:r>
            <a:endParaRPr lang="ko-KR" altLang="en-US" sz="1600" spc="-150" dirty="0">
              <a:gradFill>
                <a:gsLst>
                  <a:gs pos="83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2712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103"/>
            <a:ext cx="12192000" cy="432000"/>
          </a:xfrm>
          <a:prstGeom prst="rect">
            <a:avLst/>
          </a:prstGeom>
          <a:solidFill>
            <a:srgbClr val="009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0" y="583106"/>
            <a:ext cx="12192000" cy="0"/>
          </a:xfrm>
          <a:prstGeom prst="line">
            <a:avLst/>
          </a:prstGeom>
          <a:ln w="1270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0207343" y="583106"/>
            <a:ext cx="936000" cy="0"/>
          </a:xfrm>
          <a:prstGeom prst="line">
            <a:avLst/>
          </a:prstGeom>
          <a:ln w="38100">
            <a:solidFill>
              <a:srgbClr val="4242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38739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서론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404597" y="215585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본론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27496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결론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00229" y="839928"/>
            <a:ext cx="99553" cy="411467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82383" y="823220"/>
            <a:ext cx="354937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 dirty="0" smtClean="0">
                <a:solidFill>
                  <a:srgbClr val="0093D3"/>
                </a:solidFill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en-US" altLang="ko-KR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spc="-150" dirty="0" err="1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빅데이터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분석 </a:t>
            </a:r>
            <a:r>
              <a:rPr lang="en-US" altLang="ko-KR" sz="2000" spc="-150" dirty="0" smtClean="0">
                <a:solidFill>
                  <a:schemeClr val="accent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– </a:t>
            </a:r>
            <a:r>
              <a:rPr lang="ko-KR" altLang="en-US" sz="2000" spc="-150" dirty="0" smtClean="0">
                <a:solidFill>
                  <a:schemeClr val="accent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데이터 수집</a:t>
            </a:r>
            <a:endParaRPr lang="ko-KR" altLang="en-US" sz="2000" spc="-150" dirty="0">
              <a:solidFill>
                <a:schemeClr val="accent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663" y="1892763"/>
            <a:ext cx="2438400" cy="28289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642" y="4074863"/>
            <a:ext cx="2295525" cy="5143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643" y="3048722"/>
            <a:ext cx="2295525" cy="5143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642" y="2168815"/>
            <a:ext cx="2143125" cy="514350"/>
          </a:xfrm>
          <a:prstGeom prst="rect">
            <a:avLst/>
          </a:prstGeom>
        </p:spPr>
      </p:pic>
      <p:sp>
        <p:nvSpPr>
          <p:cNvPr id="12" name="아래쪽 화살표 11"/>
          <p:cNvSpPr/>
          <p:nvPr/>
        </p:nvSpPr>
        <p:spPr>
          <a:xfrm rot="16200000">
            <a:off x="5225905" y="2832967"/>
            <a:ext cx="685800" cy="774410"/>
          </a:xfrm>
          <a:prstGeom prst="downArrow">
            <a:avLst/>
          </a:prstGeom>
          <a:solidFill>
            <a:srgbClr val="0093D3">
              <a:alpha val="9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42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103"/>
            <a:ext cx="12192000" cy="432000"/>
          </a:xfrm>
          <a:prstGeom prst="rect">
            <a:avLst/>
          </a:prstGeom>
          <a:solidFill>
            <a:srgbClr val="009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0" y="583106"/>
            <a:ext cx="12192000" cy="0"/>
          </a:xfrm>
          <a:prstGeom prst="line">
            <a:avLst/>
          </a:prstGeom>
          <a:ln w="1270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0207343" y="583106"/>
            <a:ext cx="936000" cy="0"/>
          </a:xfrm>
          <a:prstGeom prst="line">
            <a:avLst/>
          </a:prstGeom>
          <a:ln w="38100">
            <a:solidFill>
              <a:srgbClr val="4242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38739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서론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404597" y="215585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본론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27496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결론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00229" y="839928"/>
            <a:ext cx="99553" cy="411467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82383" y="823220"/>
            <a:ext cx="446628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 dirty="0" smtClean="0">
                <a:solidFill>
                  <a:srgbClr val="0093D3"/>
                </a:solidFill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en-US" altLang="ko-KR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spc="-150" dirty="0" err="1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빅데이터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분석 </a:t>
            </a:r>
            <a:r>
              <a:rPr lang="en-US" altLang="ko-KR" sz="2000" spc="-150" dirty="0" smtClean="0">
                <a:solidFill>
                  <a:schemeClr val="accent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– </a:t>
            </a:r>
            <a:r>
              <a:rPr lang="ko-KR" altLang="en-US" sz="2000" spc="-150" dirty="0" smtClean="0">
                <a:solidFill>
                  <a:schemeClr val="accent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데이터 전처리 및 분석</a:t>
            </a:r>
            <a:endParaRPr lang="ko-KR" altLang="en-US" sz="2000" spc="-150" dirty="0">
              <a:solidFill>
                <a:schemeClr val="accent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175" y="1390610"/>
            <a:ext cx="3811725" cy="36671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13" y="1390611"/>
            <a:ext cx="3924337" cy="398148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1" y="1390610"/>
            <a:ext cx="3590924" cy="4095789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900229" y="5573338"/>
            <a:ext cx="9626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서울시 인구 데이터와 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5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대 강력범죄 발생 데이터를 정제 후 서울시 각 구별 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5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대 </a:t>
            </a:r>
            <a:r>
              <a:rPr lang="ko-KR" altLang="en-US" dirty="0" err="1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강력범죄율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 도출</a:t>
            </a:r>
            <a:endParaRPr lang="ko-KR" altLang="en-US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6763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103"/>
            <a:ext cx="12192000" cy="432000"/>
          </a:xfrm>
          <a:prstGeom prst="rect">
            <a:avLst/>
          </a:prstGeom>
          <a:solidFill>
            <a:srgbClr val="009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0" y="583106"/>
            <a:ext cx="12192000" cy="0"/>
          </a:xfrm>
          <a:prstGeom prst="line">
            <a:avLst/>
          </a:prstGeom>
          <a:ln w="1270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0207343" y="583106"/>
            <a:ext cx="936000" cy="0"/>
          </a:xfrm>
          <a:prstGeom prst="line">
            <a:avLst/>
          </a:prstGeom>
          <a:ln w="38100">
            <a:solidFill>
              <a:srgbClr val="4242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38739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서론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404597" y="215585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본론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27496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결론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00229" y="839928"/>
            <a:ext cx="99553" cy="411467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82383" y="823220"/>
            <a:ext cx="446628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 dirty="0" smtClean="0">
                <a:solidFill>
                  <a:srgbClr val="0093D3"/>
                </a:solidFill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en-US" altLang="ko-KR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spc="-150" dirty="0" err="1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빅데이터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분석 </a:t>
            </a:r>
            <a:r>
              <a:rPr lang="en-US" altLang="ko-KR" sz="2000" spc="-150" dirty="0" smtClean="0">
                <a:solidFill>
                  <a:schemeClr val="accent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– </a:t>
            </a:r>
            <a:r>
              <a:rPr lang="ko-KR" altLang="en-US" sz="2000" spc="-150" dirty="0" smtClean="0">
                <a:solidFill>
                  <a:schemeClr val="accent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데이터 전처리 및 분석</a:t>
            </a:r>
            <a:endParaRPr lang="ko-KR" altLang="en-US" sz="2000" spc="-150" dirty="0">
              <a:solidFill>
                <a:schemeClr val="accent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00229" y="5735263"/>
            <a:ext cx="1054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서울시 치안시설 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1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개당 맡는 인구수와 서울시 구별 치안시설 수 데이터를 통해 어느 구가 치안에 취약한 지 확인</a:t>
            </a:r>
            <a:endParaRPr lang="ko-KR" altLang="en-US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pic>
        <p:nvPicPr>
          <p:cNvPr id="16" name="Picture 2" descr="C:\Users\ezen\Desktop\파이썬 코드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" t="640" r="899" b="640"/>
          <a:stretch/>
        </p:blipFill>
        <p:spPr bwMode="auto">
          <a:xfrm>
            <a:off x="8384878" y="1315663"/>
            <a:ext cx="3644930" cy="441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ezen\Desktop\파이썬 코드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" t="737" r="-783" b="737"/>
          <a:stretch/>
        </p:blipFill>
        <p:spPr bwMode="auto">
          <a:xfrm>
            <a:off x="4333875" y="1315663"/>
            <a:ext cx="3895726" cy="425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C:\Users\ezen\Desktop\파이썬 코드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b="-1"/>
          <a:stretch/>
        </p:blipFill>
        <p:spPr bwMode="auto">
          <a:xfrm>
            <a:off x="711440" y="1315663"/>
            <a:ext cx="3474156" cy="425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400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103"/>
            <a:ext cx="12192000" cy="432000"/>
          </a:xfrm>
          <a:prstGeom prst="rect">
            <a:avLst/>
          </a:prstGeom>
          <a:solidFill>
            <a:srgbClr val="009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0" y="583106"/>
            <a:ext cx="12192000" cy="0"/>
          </a:xfrm>
          <a:prstGeom prst="line">
            <a:avLst/>
          </a:prstGeom>
          <a:ln w="1270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0207343" y="583106"/>
            <a:ext cx="936000" cy="0"/>
          </a:xfrm>
          <a:prstGeom prst="line">
            <a:avLst/>
          </a:prstGeom>
          <a:ln w="38100">
            <a:solidFill>
              <a:srgbClr val="4242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38739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서론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404597" y="215585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본론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27496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결론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00229" y="839928"/>
            <a:ext cx="99553" cy="411467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82383" y="823220"/>
            <a:ext cx="446628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 dirty="0" smtClean="0">
                <a:solidFill>
                  <a:srgbClr val="0093D3"/>
                </a:solidFill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en-US" altLang="ko-KR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spc="-150" dirty="0" err="1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빅데이터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분석 </a:t>
            </a:r>
            <a:r>
              <a:rPr lang="en-US" altLang="ko-KR" sz="2000" spc="-150" dirty="0" smtClean="0">
                <a:solidFill>
                  <a:schemeClr val="accent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– </a:t>
            </a:r>
            <a:r>
              <a:rPr lang="ko-KR" altLang="en-US" sz="2000" spc="-150" dirty="0" smtClean="0">
                <a:solidFill>
                  <a:schemeClr val="accent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데이터 전처리 및 분석</a:t>
            </a:r>
            <a:endParaRPr lang="ko-KR" altLang="en-US" sz="2000" spc="-150" dirty="0">
              <a:solidFill>
                <a:schemeClr val="accent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00229" y="5573338"/>
            <a:ext cx="1054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서울시 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5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대 강력범죄 발생 현황 데이터를 통해 어느 장소에서 가장 많이 범죄가 발생하는 지 확인</a:t>
            </a:r>
            <a:endParaRPr lang="ko-KR" altLang="en-US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83" y="1315663"/>
            <a:ext cx="3314700" cy="4280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639" y="839928"/>
            <a:ext cx="3633430" cy="459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16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919</TotalTime>
  <Words>742</Words>
  <Application>Microsoft Office PowerPoint</Application>
  <PresentationFormat>사용자 지정</PresentationFormat>
  <Paragraphs>173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굴림</vt:lpstr>
      <vt:lpstr>Arial</vt:lpstr>
      <vt:lpstr>KoPub돋움체 Medium</vt:lpstr>
      <vt:lpstr>나눔바른고딕</vt:lpstr>
      <vt:lpstr>나눔스퀘어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ezen</cp:lastModifiedBy>
  <cp:revision>95</cp:revision>
  <dcterms:created xsi:type="dcterms:W3CDTF">2016-07-19T09:12:08Z</dcterms:created>
  <dcterms:modified xsi:type="dcterms:W3CDTF">2019-09-18T09:14:36Z</dcterms:modified>
</cp:coreProperties>
</file>